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l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o"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o"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lo">
                <a:solidFill>
                  <a:schemeClr val="tx1">
                    <a:lumMod val="50000"/>
                    <a:lumOff val="50000"/>
                  </a:schemeClr>
                </a:solidFill>
              </a:rPr>
              <a:t>ສະບັບເລກທີ 45 ພຣະຄໍາຂອງພຣະເຈົ້າ</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lo" sz="4400"/>
              <a:t>ຂ່າວດີຈາກເທວະດາ</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lo" sz="4000">
                <a:solidFill>
                  <a:srgbClr val="FF0000"/>
                </a:solidFill>
              </a:rPr>
              <a:t>ຄຳຖາມມື້ນີ້</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lo" sz="3600">
                <a:solidFill>
                  <a:schemeClr val="tx1">
                    <a:lumMod val="65000"/>
                    <a:lumOff val="35000"/>
                  </a:schemeClr>
                </a:solidFill>
              </a:rPr>
              <a:t>ໃຜ​ໃຫ້​ຂ່າວ​ສານ​ກັບ​ນາງ​ມາຣີ?</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lo" sz="2800">
                <a:solidFill>
                  <a:schemeClr val="tx1">
                    <a:lumMod val="65000"/>
                    <a:lumOff val="35000"/>
                  </a:schemeClr>
                </a:solidFill>
              </a:rPr>
              <a:t>① </a:t>
            </a:r>
            <a:r xmlns:a="http://schemas.openxmlformats.org/drawingml/2006/main">
              <a:rPr altLang="ko-KR" dirty="0" lang="lo" sz="2800">
                <a:solidFill>
                  <a:schemeClr val="tx1">
                    <a:lumMod val="65000"/>
                    <a:lumOff val="35000"/>
                  </a:schemeClr>
                </a:solidFill>
              </a:rPr>
              <a:t>ຊາຕານ</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lo" sz="2800">
                <a:solidFill>
                  <a:schemeClr val="tx1">
                    <a:lumMod val="65000"/>
                    <a:lumOff val="35000"/>
                  </a:schemeClr>
                </a:solidFill>
              </a:rPr>
              <a:t>② </a:t>
            </a:r>
            <a:r xmlns:a="http://schemas.openxmlformats.org/drawingml/2006/main">
              <a:rPr altLang="ko-KR" dirty="0" lang="lo" sz="2800">
                <a:solidFill>
                  <a:schemeClr val="tx1">
                    <a:lumMod val="65000"/>
                    <a:lumOff val="35000"/>
                  </a:schemeClr>
                </a:solidFill>
              </a:rPr>
              <a:t>ໝູ່​ຂອງ​ນາງ​ມາຣີ</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lo" sz="2800">
                <a:solidFill>
                  <a:schemeClr val="tx1">
                    <a:lumMod val="65000"/>
                    <a:lumOff val="35000"/>
                  </a:schemeClr>
                </a:solidFill>
              </a:rPr>
              <a:t>③ </a:t>
            </a:r>
            <a:r xmlns:a="http://schemas.openxmlformats.org/drawingml/2006/main">
              <a:rPr altLang="ko-KR" dirty="0" lang="lo" sz="2800">
                <a:solidFill>
                  <a:schemeClr val="tx1">
                    <a:lumMod val="65000"/>
                    <a:lumOff val="35000"/>
                  </a:schemeClr>
                </a:solidFill>
              </a:rPr>
              <a:t>ເທວະດາ</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lo" sz="2800">
                <a:solidFill>
                  <a:schemeClr val="tx1">
                    <a:lumMod val="65000"/>
                    <a:lumOff val="35000"/>
                  </a:schemeClr>
                </a:solidFill>
              </a:rPr>
              <a:t>④ </a:t>
            </a:r>
            <a:r xmlns:a="http://schemas.openxmlformats.org/drawingml/2006/main">
              <a:rPr altLang="ko-KR" dirty="0" lang="lo" sz="2800">
                <a:solidFill>
                  <a:schemeClr val="tx1">
                    <a:lumMod val="65000"/>
                    <a:lumOff val="35000"/>
                  </a:schemeClr>
                </a:solidFill>
              </a:rPr>
              <a:t>ພຣະເຢຊູ</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lo" sz="2800">
                <a:solidFill>
                  <a:srgbClr val="FF0000"/>
                </a:solidFill>
              </a:rPr>
              <a:t>③ </a:t>
            </a:r>
            <a:r xmlns:a="http://schemas.openxmlformats.org/drawingml/2006/main">
              <a:rPr altLang="ko-KR" dirty="0" lang="lo" sz="2800">
                <a:solidFill>
                  <a:srgbClr val="FF0000"/>
                </a:solidFill>
              </a:rPr>
              <a:t>ເທວະດາ</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ບໍ່. 54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ຜູ້ຍິງຊາວສະມາລີຢູ່ທີ່ນໍ້າສ້າງ</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ຜູ້​ໃດ​ດື່ມ​ນ້ຳ​ທີ່​ເຮົາ​ໃຫ້​ຜູ້​ນັ້ນ​ຈະ​ບໍ່​ຫິວ. ແທ້​ຈິງ​ແລ້ວ, ນ້ຳ​ທີ່​ເຮົາ​ໃຫ້​ແກ່​ລາວ​ຈະ​ກາຍ​ເປັນ​ນ້ຳ​ພຸ​ແຫ່ງ​ຄວາມ​ລອດ​ຊີ​ວິດ​ນິ​ລັນ​ດອນ.”</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ຈອນ</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ເມື່ອ​ພະ​ເຍຊູ​ຍ່າງ​ຜ່ານ​ດິນແດນ​ສະມາລີ​ໄດ້​ພົບ​ຍິງ​ຄົນ​ໜຶ່ງ​ຢູ່​ທີ່​ນໍ້າ​ສ້າງ​ແລະ​ເວົ້າ​ວ່າ. "ກະລຸນາເອົານ້ໍາໃຫ້ຂ້ອຍ."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lo" altLang="ko-KR" sz="2600">
                <a:solidFill>
                  <a:schemeClr val="tx1">
                    <a:lumMod val="65000"/>
                    <a:lumOff val="35000"/>
                  </a:schemeClr>
                </a:solidFill>
              </a:rPr>
              <a:t>ແມ່ຍິງແມ່ນເຮັດໃຫ້ປະລາດ. ເພາະ​ຊາວ​ຢິວ​ບໍ່​ໄດ້​ເວົ້າ​ກັບ​ຊາວ​ສະມາລີ. "ຖ້າທ່ານຮູ້ວ່າຂ້ອຍແມ່ນໃຜ, ເຈົ້າຈະຂໍນ້ໍາຂ້ອຍ." ພຣະເຢຊູກ່າວ</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lo" altLang="ko-KR" sz="2600">
                <a:solidFill>
                  <a:schemeClr val="tx1">
                    <a:lumMod val="65000"/>
                    <a:lumOff val="35000"/>
                  </a:schemeClr>
                </a:solidFill>
              </a:rPr>
              <a:t>"ເພາະວ່ານ້ໍາທີ່ຂ້ອຍໃຫ້ແມ່ນນ້ໍາຂອງຊີວິດທີ່ບໍ່ເຄີຍຫິວອີກ." ຜູ້​ຍິງ​ຢາກ​ຮູ້​ຢາກ​ເຫັນ​ກ່ຽວ​ກັບ​ພະ​ເຍຊູ. "ເຈົ້າແມ່ນໃຜ, ເຈົ້າສາມາດເອົານ້ໍານັ້ນໃຫ້ຂ້ອຍໄດ້ບໍ?"</a:t>
            </a:r>
            <a:r xmlns:a="http://schemas.openxmlformats.org/drawingml/2006/main">
              <a:rPr lang="lo"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ພຣະເຢຊູຊົງຕອບວ່າ, “ເຮົາຄືພຣະຄຣິດ ແລະເປັນພຣະບຸດຂອງພຣະເຈົ້າ. ນາງຕື່ນຕົກໃຈໃນເລື່ອງນີ້.</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lo" altLang="ko-KR" sz="2600">
                <a:solidFill>
                  <a:schemeClr val="tx1">
                    <a:lumMod val="65000"/>
                    <a:lumOff val="35000"/>
                  </a:schemeClr>
                </a:solidFill>
              </a:rPr>
              <a:t>ນາງ​ໄດ້​ປະ​ໄຫ​ນ້ຳ​ຂອງ​ນາງ​ອອກ​ໄປ​ໃນ​ເມືອງ ແລະ​ເວົ້າ​ກັບ​ຜູ້​ຄົນ​ກ່ຽວ​ກັບ​ພຣະ​ເຢ​ຊູ. ຫລາຍ​ຄົນ​ໄດ້​ມາ​ພົບ​ພຣະ​ເຢ​ຊູ​ແລະ​ເຊື່ອ​ໃນ​ພຣະ​ອົງ​ເປັນ​ພຣະ​ຜູ້​ຊ່ວຍ​ໃຫ້​ລອດ​ຂອງ​ເຂົາ​ເຈົ້າ.</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ເມື່ອ​ຍິງ​ຊາວ​ສະມາລີ​ໄດ້​ພົບ​ພະ​ເຍຊູ ນາງ​ກໍ​ປະ​ໄຫ​ນ້ຳ​ອອກ​ໄປ​ບ້ານ​ເພື່ອ​ປະກາດ​ຂ່າວ​ດີ​ເລື່ອງ​ຄວາມ​ລອດ​ໃຫ້​ແກ່​ຊາວ​ບ້ານ.</a:t>
            </a:r>
            <a:r xmlns:a="http://schemas.openxmlformats.org/drawingml/2006/main">
              <a:rPr altLang="en-US" lang="lo" sz="3200">
                <a:solidFill>
                  <a:schemeClr val="tx1">
                    <a:lumMod val="65000"/>
                    <a:lumOff val="35000"/>
                  </a:schemeClr>
                </a:solidFill>
              </a:rPr>
              <a:t> </a:t>
            </a:r>
            <a:r xmlns:a="http://schemas.openxmlformats.org/drawingml/2006/main">
              <a:rPr altLang="ko-KR" lang="lo" sz="3200">
                <a:solidFill>
                  <a:schemeClr val="tx1">
                    <a:lumMod val="65000"/>
                    <a:lumOff val="35000"/>
                  </a:schemeClr>
                </a:solidFill>
              </a:rPr>
              <a:t>ໃນ​ທີ່​ສຸດ, ຫລາຍ​ຄົນ​ໄດ້​ຮັບ​ຄວາມ​ລອດ​ໂດຍ​ການ​ໄດ້​ຍິນ ແລະ ເຊື່ອ​ພຣະ​ກິດ​ຕິ​ຄຸນ​ທີ່​ນາງ​ປະ​ກາດ.</a:t>
            </a:r>
            <a:r xmlns:a="http://schemas.openxmlformats.org/drawingml/2006/main">
              <a:rPr altLang="en-US" lang="l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lo" sz="3200">
                <a:solidFill>
                  <a:schemeClr val="tx1">
                    <a:lumMod val="65000"/>
                    <a:lumOff val="35000"/>
                  </a:schemeClr>
                </a:solidFill>
              </a:rPr>
              <a:t>ເຈົ້າ​ໄດ້​ພົບ​ພະ​ເຍຊູ​ບໍ? ເຈົ້າກຳລັງບອກຄົນອື່ນກ່ຽວກັບພະເຍຊູບໍ? ການ​ແນະນຳ​ພະ​ເຍຊູ​ໃຫ້​ຄົນ​ອື່ນ​ຮູ້​ຄື​ກັບ​ຍິງ​ຊາວ​ສະມາລີ​ແນວ​ໃດ?</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rgbClr val="ff0000"/>
                </a:solidFill>
              </a:rPr>
              <a:t>ພະເຍຊູແມ່ນໃຜ?</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a:t>
            </a:r>
            <a:r xmlns:a="http://schemas.openxmlformats.org/drawingml/2006/main">
              <a:rPr altLang="en-US" lang="lo" sz="3600">
                <a:solidFill>
                  <a:srgbClr val="0070c0"/>
                </a:solidFill>
              </a:rPr>
              <a:t> </a:t>
            </a:r>
            <a:r xmlns:a="http://schemas.openxmlformats.org/drawingml/2006/main">
              <a:rPr altLang="ko-KR" lang="lo" sz="3600">
                <a:solidFill>
                  <a:srgbClr val="0070c0"/>
                </a:solidFill>
              </a:rPr>
              <a:t>ແມ່ນ..</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ຣະ​ເຢ​ຊູ​ເປັນ​ຜູ້​ທີ່​ໃຫ້​ພວກ​ເຮົາ​ນ​້​ໍ​າ​ຂອງ​ຊີ​ວິດ​ທີ່​ຈະ​ບໍ່​ຫິວ​ຈິດ​ວິນ​ຍານ​ຂອງ​ພວກ​ເຮົ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ພະ​ເຍຊູ​ພົບ​ຍິງ​ຊາວ​ສະມາລີ​ຢູ່​ໃສ?</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​ໃນ​ວັງ</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​ໃນ​ຕົວ​ເມືອງ</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ຖະໜົນ</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ຢູ່ຕະຫຼາດ</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ຢູ່​ທີ່​ດີ</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④ </a:t>
            </a:r>
            <a:r xmlns:a="http://schemas.openxmlformats.org/drawingml/2006/main">
              <a:rPr altLang="ko-KR" lang="lo" sz="2800">
                <a:solidFill>
                  <a:srgbClr val="ff0000"/>
                </a:solidFill>
              </a:rPr>
              <a:t>ຢູ່​ທີ່​ດີ</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lo" sz="4000">
                <a:solidFill>
                  <a:srgbClr val="FF0000"/>
                </a:solidFill>
              </a:rPr>
              <a:t>ພຣະຄໍາຂອງມື້ນີ້</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lo" sz="3600">
                <a:solidFill>
                  <a:schemeClr val="tx1">
                    <a:lumMod val="65000"/>
                    <a:lumOff val="35000"/>
                  </a:schemeClr>
                </a:solidFill>
              </a:rPr>
              <a:t>ເຈົ້າ​ຈະ​ມີ​ລູກ​ແລະ​ເກີດ​ລູກ​ຊາຍ ແລະ​ເຈົ້າ​ຈະ​ຕັ້ງ​ຊື່​ໃຫ້​ລາວ​ວ່າ​ເຢຊູ.</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lo" sz="2800">
                <a:solidFill>
                  <a:schemeClr val="tx1">
                    <a:lumMod val="65000"/>
                    <a:lumOff val="35000"/>
                  </a:schemeClr>
                </a:solidFill>
              </a:rPr>
              <a:t>ລູກາ</a:t>
            </a:r>
            <a:r xmlns:a="http://schemas.openxmlformats.org/drawingml/2006/main">
              <a:rPr altLang="en-US" dirty="0" lang="lo" sz="2800">
                <a:solidFill>
                  <a:schemeClr val="tx1">
                    <a:lumMod val="65000"/>
                    <a:lumOff val="35000"/>
                  </a:schemeClr>
                </a:solidFill>
              </a:rPr>
              <a:t> </a:t>
            </a:r>
            <a:r xmlns:a="http://schemas.openxmlformats.org/drawingml/2006/main">
              <a:rPr altLang="ko-KR" dirty="0" lang="lo"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ຜູ້​ໃດ​ດື່ມ​ນ້ຳ​ທີ່​ເຮົາ​ໃຫ້​ຜູ້​ນັ້ນ​ຈະ​ບໍ່​ຫິວ. ແທ້​ຈິງ​ແລ້ວ, ນ້ຳ​ທີ່​ເຮົາ​ໃຫ້​ແກ່​ລາວ​ຈະ​ກາຍ​ເປັນ​ນ້ຳ​ພຸ​ແຫ່ງ​ຄວາມ​ລອດ​ຊີ​ວິດ​ນິ​ລັນ​ດອນ.”</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ຈອນ</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55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ຖິ້ມສຸດທິຂອງເຈົ້າເຂົ້າໄປໃນນ້ໍາເລິກ</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ແລ້ວ​ພຣະເຢຊູເຈົ້າ​ກໍ​ກ່າວ​ແກ່​ຊີໂມນ​ວ່າ, “ຢ່າ​ຊູ່​ຢ້ານ ຕັ້ງແຕ່​ນີ້​ໄປ ເຈົ້າ​ຈະ​ຈັບ​ຄົນ​ໄດ້.”</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ລູກາ</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ພຣະ​ເຢ​ຊູ, ຜູ້​ທີ່​ໄດ້​ລົງ​ເຮືອ​ຂອງ​ເປ​ໂຕ​ແລະ​ໄດ້​ຮັບ​ພຣະ​ຄໍາ, ກ່າວ​ກັບ​ເປ​ໂຕ. "ດຽວນີ້ໄປນ້ໍາເລິກແລະຖິ້ມຕາຫນ່າງເພື່ອຈັບປາ."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“ອາຈານ, ພວກເຮົາເຮັດວຽກໜັກໝົດຄືນ ແລະບໍ່ໄດ້ຈັບຫຍັງເລີຍ. ແຕ່​ຍ້ອນ​ວ່າ​ເຈົ້າ​ເວົ້າ​ແບບ​ນັ້ນ ຂ້ອຍ​ຈຶ່ງ​ຈະ​ປ່ອຍ​ມອງ​ລົງ.”</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ເມື່ອ​ໄດ້​ເຮັດ​ເຊັ່ນ​ນັ້ນ, ພວກ​ເຂົາ​ຈຶ່ງ​ຈັບ​ປາ​ໄດ້​ເປັນ​ຈຳນວນ​ຫຼວງ​ຫຼາຍ ຈົນ​ຕາ​ຂອງ​ພວກ​ເຂົາ​ເລີ່ມ​ແຕກ. ເປໂຕປະຫລາດໃຈກັບເລື່ອງນີ້.</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lo" sz="3000">
                <a:solidFill>
                  <a:schemeClr val="tx1">
                    <a:lumMod val="65000"/>
                    <a:lumOff val="35000"/>
                  </a:schemeClr>
                </a:solidFill>
              </a:rPr>
              <a:t>ໃນເວລານັ້ນ, ເປໂຕໄດ້ກັບໃຈໂດຍຮູ້ວ່າພຣະເຢຊູເປັນພຣະບຸດຂອງພຣະເຈົ້າ. "ຂ້ອຍເປັນຄົນບາບ."</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lo" sz="3000">
                <a:solidFill>
                  <a:schemeClr val="tx1">
                    <a:lumMod val="65000"/>
                    <a:lumOff val="35000"/>
                  </a:schemeClr>
                </a:solidFill>
              </a:rPr>
              <a:t>ພຣະເຢຊູກ່າວ. "ຢ່າຢ້ານ, ຈາກນີ້ໄປເຈົ້າຈະເປັນຊາວປະມົງທີ່ເອົາຄົນໄປ." ເປໂຕໄດ້ປະຖິ້ມທຸກຢ່າງແລະກາຍເປັນສາວົກຂອງພະເຍຊູ.</a:t>
            </a:r>
            <a:r xmlns:a="http://schemas.openxmlformats.org/drawingml/2006/main">
              <a:rPr altLang="en-US" lang="lo"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ມື້ນີ້</a:t>
            </a:r>
            <a:r xmlns:a="http://schemas.openxmlformats.org/drawingml/2006/main">
              <a:rPr altLang="en-US" lang="lo" sz="4000">
                <a:solidFill>
                  <a:srgbClr val="ff0000"/>
                </a:solidFill>
              </a:rPr>
              <a:t> </a:t>
            </a:r>
            <a:r xmlns:a="http://schemas.openxmlformats.org/drawingml/2006/main">
              <a:rPr altLang="ko-KR" lang="lo" sz="4000">
                <a:solidFill>
                  <a:srgbClr val="ff0000"/>
                </a:solidFill>
              </a:rPr>
              <a:t>ບົດຮຽນ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chemeClr val="tx1">
                    <a:lumMod val="65000"/>
                    <a:lumOff val="35000"/>
                  </a:schemeClr>
                </a:solidFill>
              </a:rPr>
              <a:t>ເປໂຕ, ຜູ້ທີ່ໄດ້ພົບກັບພຣະເຢຊູ,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ກັບໃຈແລະເຊື່ອຟັງຢູ່ທີ່ນັ້ນ.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ມີການກັບໃຈ ແລະ ການເຊື່ອຟັງບໍ?</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ກັບພຣະເຢຊູໃນຊີວິດຂອງທ່ານ?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ເປໂຕໄດ້ປະຖິ້ມທຸກສິ່ງທຸກຢ່າງແລະຕິດຕາມພຣະເຢຊູ. ຄືກັບເປໂຕ, ເຈົ້າຕ້ອງເປັນສານຸສິດທີ່ຮູ້ຈັກການກັບໃຈ ແລະ ການເຊື່ອຟັງທີ່ແທ້ຈິງ.</a:t>
            </a:r>
            <a:r xmlns:a="http://schemas.openxmlformats.org/drawingml/2006/main">
              <a:rPr altLang="en-US" lang="l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rgbClr val="ff0000"/>
                </a:solidFill>
              </a:rPr>
              <a:t>ພະເຍຊູແມ່ນໃຜ?</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ພຣະເຢຊູແມ່ນ..</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ພະ​ເຍຊູ​ເປັນ​ຜູ້​ເຮັດ​ການ​ອັດສະຈັນ​ທີ່​ເໜືອ​ກວ່າ​ປະສົບການ​ແລະ​ຄວາມ​ສາມາດ​ຂອງ​ຄົນ.</a:t>
            </a:r>
            <a:r xmlns:a="http://schemas.openxmlformats.org/drawingml/2006/main">
              <a:rPr altLang="en-US" lang="l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46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ເດັກນ້ອຍພຣະເຢຊູ</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ເປໂຕເຮັດວຽກຫຍັງ?</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ຊ່າງໄມ້</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shepard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ຊາວ​ປະ​ມົງ</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ຊາວກະສິກອນ</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③ </a:t>
            </a:r>
            <a:r xmlns:a="http://schemas.openxmlformats.org/drawingml/2006/main">
              <a:rPr altLang="ko-KR" lang="lo" sz="2800">
                <a:solidFill>
                  <a:srgbClr val="ff0000"/>
                </a:solidFill>
              </a:rPr>
              <a:t>ຊາວ​ປະ​ມົງ</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ແລ້ວ​ພຣະເຢຊູເຈົ້າ​ກໍ​ກ່າວ​ແກ່​ຊີໂມນ​ວ່າ, “ຢ່າ​ຊູ່​ຢ້ານ ຕັ້ງແຕ່​ນີ້​ໄປ ເຈົ້າ​ຈະ​ຈັບ​ຄົນ​ໄດ້.”</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ລູກາ</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56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ພຣະເຢຊູຜູ້ຊົງເອີ້ນພວກສາວົກ</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ຟີລິບ​ໄດ້​ພົບ​ນາທານາເອນ ແລະ​ບອກ​ລາວ​ວ່າ, “ພວກ​ເຮົາ​ໄດ້​ພົບ​ຜູ້​ທີ່​ໂມເຊ​ໄດ້​ຂຽນ​ໄວ້​ໃນ​ກົດບັນຍັດ ແລະ​ເລື່ອງ​ທີ່​ພວກ​ຜູ້ທຳນວາຍ​ໄດ້​ຂຽນ​ໄວ້ ຄື​ພຣະເຢຊູເຈົ້າ​ຊາວ​ນາຊາເຣັດ ຜູ້​ເປັນ​ລູກຊາຍ​ຂອງ​ໂຢເຊບ.”</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ຈອນ</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ພະ​ເຍຊູ​ເອີ້ນ​ເປໂຕ, ອັນດະເລອາ, ແລະ​ຟີລິບ​ເພື່ອນ​ບ້ານ​ຂອງ​ເຂົາ​ເຈົ້າ​ໃຫ້​ເປັນ​ສາວົກ. "ນໍາ​ຂ້ອຍ​ມາ!"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ຟີລິບໄດ້ແນະນຳພະເຍຊູກັບນາທານາເອນເພື່ອນຂອງລາວ. "ພຣະເມຊີອາທີ່ສາດສະດາຂຽນໄວ້ໃນພຣະຄໍາພີເດີມໄດ້ປະກົດຕົວ."</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"ນາຊາເຣັດ! ພຣະເມຊີອາສາມາດມາຈາກບ່ອນນັ້ນໄດ້ບໍ?" Nathanael ຖາມ. "ມາເບິ່ງ," Philip ເວົ້າ.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ພະ​ເຍຊູ​ກ່າວ​ກັບ​ນາທານາເອນ. “ເຈົ້າ​ເປັນ​ຊາວ​ອິດສະລາແອນ​ແທ້ໆ ຂ້ອຍ​ໄດ້​ເຫັນ​ເຈົ້າ​ຕອນ​ທີ່​ເຈົ້າ​ຍັງ​ຢູ່​ໃຕ້​ຕົ້ນ​ເດື່ອ​ກ່ອນ​ທີ່​ຟີລິບ​ເອີ້ນ​ເຈົ້າ.”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lo" altLang="ko-KR" sz="3000">
                <a:solidFill>
                  <a:schemeClr val="tx1">
                    <a:lumMod val="65000"/>
                    <a:lumOff val="35000"/>
                  </a:schemeClr>
                </a:solidFill>
              </a:rPr>
              <a:t>ນາທານາເອນຕົກໃຈໃນເລື່ອງນີ້ ແລະໄດ້ຍົກຍ້ອງພຣະເຢຊູວ່າ, “ອາຈານເອີຍ, ເຈົ້າເປັນພຣະບຸດຂອງພຣະເຈົ້າ ແລະເປັນກະສັດຂອງອິສຣາເອນ.”</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chemeClr val="tx1">
                    <a:lumMod val="65000"/>
                    <a:lumOff val="35000"/>
                  </a:schemeClr>
                </a:solidFill>
              </a:rPr>
              <a:t>ທັນທີທີ່ Nathanael ຮູ້ວ່າ</a:t>
            </a:r>
            <a:r xmlns:a="http://schemas.openxmlformats.org/drawingml/2006/main">
              <a:rPr altLang="en-US" lang="lo" sz="3200">
                <a:solidFill>
                  <a:schemeClr val="tx1">
                    <a:lumMod val="65000"/>
                    <a:lumOff val="35000"/>
                  </a:schemeClr>
                </a:solidFill>
              </a:rPr>
              <a:t> </a:t>
            </a:r>
            <a:r xmlns:a="http://schemas.openxmlformats.org/drawingml/2006/main">
              <a:rPr altLang="ko-KR" lang="lo" sz="3200">
                <a:solidFill>
                  <a:schemeClr val="tx1">
                    <a:lumMod val="65000"/>
                    <a:lumOff val="35000"/>
                  </a:schemeClr>
                </a:solidFill>
              </a:rPr>
              <a:t>ພຣະເຢຊູເປັນພຣະເມຊີອາ, ພຣະອົງໄດ້ໃຫ້ກຽດສັກສີຂອງພຣະເຢຊູ.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ລາວໄດ້ກາຍເປັນສານຸສິດຂອງພຣະເຢຊູ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ພວກ​ເຮົາ​ຕ້ອງ​ໃຫ້​ກຽດ​ແກ່​ພຣະ​ເຢ​ຊູ​ຜູ້​ຊ່ອຍ​ໃຫ້​ລອດ​ຂອງ​ພວກ​ເຮົາ, ແລະ​ດໍາ​ລົງ​ຊີ​ວິດ​ເປັນ​ສາ​ນຸ​ສິດ​ຂອງ​ພຣະ​ເຢ​ຊູ​ແລະ​ເຊື່ອ​ຟັງ​ພຣະ​ອົງ.</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ມື້​ນີ້​ຢູ່​ໃນ​ເມືອງ​ຂອງ​ດາ​ວິດ​ຜູ້​ຊ່ອຍ​ໃຫ້​ລອດ​ໄດ້​ເກີດ​ມາ​ໃຫ້​ທ່ານ​; ພຣະອົງເປັນພຣະຄຣິດພຣະຜູ້ເປັນເຈົ້າ.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ມັກ</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rgbClr val="ff0000"/>
                </a:solidFill>
              </a:rPr>
              <a:t>ພະເຍຊູແມ່ນໃຜ?</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ພຣະ​ເຢ​ຊູ​ແມ່ນ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ພຣະ​ເຢ​ຊູ​ເປັນ​ຜູ້​ທີ່​ເອີ້ນ​ຜູ້​ຄົນ​ເປັນ​ສາ​ນຸ​ສິດ​ໃຫ້​ເປັນ​ຄື​ພຣະ​ອົງ.</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ໃຜແນະນຳພະເຍຊູໃຫ້ນາທານາເອນ?</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ເປໂຕ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ຟີລິບ</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Andrew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ໂປໂລ</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② </a:t>
            </a:r>
            <a:r xmlns:a="http://schemas.openxmlformats.org/drawingml/2006/main">
              <a:rPr altLang="ko-KR" lang="lo" sz="2800">
                <a:solidFill>
                  <a:srgbClr val="ff0000"/>
                </a:solidFill>
              </a:rPr>
              <a:t>ຟີລິບ</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ຟີລິບ​ໄດ້​ພົບ​ນາທານາເອນ ແລະ​ບອກ​ລາວ​ວ່າ, “ພວກ​ເຮົາ​ໄດ້​ພົບ​ຜູ້​ທີ່​ໂມເຊ​ໄດ້​ຂຽນ​ໄວ້​ໃນ​ກົດບັນຍັດ ແລະ​ເລື່ອງ​ທີ່​ພວກ​ຜູ້ທຳນວາຍ​ໄດ້​ຂຽນ​ໄວ້ ຄື​ພຣະເຢຊູເຈົ້າ​ຊາວ​ນາຊາເຣັດ ຜູ້​ເປັນ​ລູກຊາຍ​ຂອງ​ໂຢເຊບ.”</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ຈອນ</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57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ຄົນທີ່ລົງມາໂດຍຜ່ານຫລັງຄາ</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ລາວ​ໄດ້​ລຸກ​ຂຶ້ນ, ເອົາ​ບ່ອນ​ນອນ​ຂອງ​ລາວ​ອອກ​ໄປ​ໃນ​ທັດສະນະ​ຂອງ​ພວກ​ເຂົາ​ທັງ​ໝົດ. ສິ່ງ​ນີ້​ໄດ້​ເຮັດ​ໃຫ້​ທຸກ​ຄົນ​ປະຫລາດ​ໃຈ ແລະ​ພວກ​ເຂົາ​ໄດ້​ສັນລະເສີນ​ພະເຈົ້າ​ວ່າ, “ພວກ​ເຮົາ​ບໍ່​ເຄີຍ​ເຫັນ​ສິ່ງ​ນີ້​ເລີຍ!</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ມາກ</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ເມື່ອ​ຜູ້​ຄົນ​ໄດ້​ຍິນ​ເລື່ອງ​ການ​ປິ່ນປົວ​ຂອງ​ພະ​ເຍຊູ ຜູ້​ຄົນ​ໄດ້​ນຳ​ໝູ່​ທີ່​ເປັນ​ອຳມະພາດ​ມາ​ນຳ</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ແຕ່​ມີ​ຄົນ​ຫຼາຍ​ເກີນ​ໄປ​ທີ່​ພະ​ເຍຊູ​ຢູ່. ດັ່ງ​ນັ້ນ​ເຂົາ​ເຈົ້າ​ບໍ່​ສາມາດ​ເອົາ​ເພື່ອນ​ທີ່​ເປັນ​ອຳມະພາດ​ໄປ​ຫາ​ພະ​ເຍຊູ​ຜ່ານ​ຫລັງຄາ.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ໃນ​ທີ່​ສຸດ ຜູ້​ທີ່​ນຳ​ໝູ່​ທີ່​ເປັນ​ອຳມະພາດ​ມາ​ໄດ້​ຫັກ​ຫລັງ​ຄາ​ແລະ​ສົ່ງ​ເພື່ອນ​ທີ່​ເປັນ​ອຳມະພາດ​ມາ​ຫາ​ພະ​ເຍຊູ.</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ພະ​ເຍຊູ​ເຫັນ​ຄວາມ​ເຊື່ອ​ຂອງ​ເຂົາ​ເຈົ້າ​ຈຶ່ງ​ເວົ້າ. "ບາບຂອງເຈົ້າໄດ້ຮັບການອະໄພແລ້ວ. ຈົ່ງລຸກຂຶ້ນແລະກັບບ້ານ."</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lo" altLang="ko-KR" sz="3000">
                <a:solidFill>
                  <a:schemeClr val="tx1">
                    <a:lumMod val="65000"/>
                    <a:lumOff val="35000"/>
                  </a:schemeClr>
                </a:solidFill>
              </a:rPr>
              <a:t>ເປັນເລື່ອງແປກທີ່, ຄົນທີ່ເປັນອຳມະພາດໄດ້ຫາຍດີແລ້ວໃນເວລານີ້. ແລ້ວ​ລາວ​ກໍ​ລຸກ​ຂຶ້ນ ແລະ​ຍ່າງ​ໄປ​ຍ້ອງຍໍ​ສັນລະເສີນ​ພຣະເຈົ້າ.</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lo" altLang="ko-KR" sz="2400">
                <a:solidFill>
                  <a:schemeClr val="tx1">
                    <a:lumMod val="65000"/>
                    <a:lumOff val="35000"/>
                  </a:schemeClr>
                </a:solidFill>
              </a:rPr>
              <a:t>ເມື່ອ​ເຖິງ​ເວລາ​ທີ່​ນາງ​ມາລີ​ມີ​ລູກ, ນາງ​ຕ້ອງ​ໄປ​ເມືອງ​ເບັດເລເຮັມ. ແຕ່​ຍ້ອນ​ວ່າ​ບໍ່​ມີ​ຫ້ອງ, ນາງ​ໄດ້​ມີ​ເດັກ​ນ້ອຍ​ຢູ່​ໃນ​ຮາງ​ຫຍ້າ..</a:t>
            </a:r>
            <a:r xmlns:a="http://schemas.openxmlformats.org/drawingml/2006/main">
              <a:rPr lang="lo"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chemeClr val="tx1">
                    <a:lumMod val="65000"/>
                    <a:lumOff val="35000"/>
                  </a:schemeClr>
                </a:solidFill>
              </a:rPr>
              <a:t>ໝູ່​ເພື່ອນ​ຂອງ​ຄົນ​ອຳມະພາດ​ປະສົບ​ກັບ​ຄວາມ​ຫຍຸ້ງຍາກ​ແລະ​ພິການ ແຕ່​ເຂົາ​ເຈົ້າ​ບໍ່​ສາມາດ​ຍອມ​ແພ້​ທີ່​ຈະ​ໄປ​ຫາ​ພະ​ເຍຊູ. ຍ້ອນ​ວ່າ​ເຂົາ​ເຈົ້າ​ມີ​ຄວາມ​ເຊື່ອ​ໃນ​ພະ​ເຍຊູ.</a:t>
            </a:r>
            <a:r xmlns:a="http://schemas.openxmlformats.org/drawingml/2006/main">
              <a:rPr altLang="en-US" lang="lo" sz="3200">
                <a:solidFill>
                  <a:schemeClr val="tx1">
                    <a:lumMod val="65000"/>
                    <a:lumOff val="35000"/>
                  </a:schemeClr>
                </a:solidFill>
              </a:rPr>
              <a:t> </a:t>
            </a:r>
            <a:r xmlns:a="http://schemas.openxmlformats.org/drawingml/2006/main">
              <a:rPr altLang="ko-KR" lang="lo" sz="3200">
                <a:solidFill>
                  <a:schemeClr val="tx1">
                    <a:lumMod val="65000"/>
                    <a:lumOff val="35000"/>
                  </a:schemeClr>
                </a:solidFill>
              </a:rPr>
              <a:t>ພວກເຮົາມີຄວາມເຊື່ອໃນພຣະເຢຊູບໍ?</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ເມື່ອ​ເຮົາ​ມາ​ຫາ​ພະ​ເຍຊູ​ດ້ວຍ​ຄວາມ​ເຊື່ອ ເຮົາ​ຕ້ອງ​ບໍ່​ຍອມ​ແພ້​ເຖິງ​ວ່າ​ຈະ​ມີ​ຄວາມ​ຫຍຸ້ງຍາກ​ແລະ​ອຸປະສັກ​ທີ່​ຂັດຂວາງ​ເຮົາ.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ເມື່ອ​ເຮັດ​ເຊັ່ນ​ນັ້ນ ເຮົາ​ຈະ​ສາມາດ​ນຳ​ຄວາມ​ສະຫງ່າ​ລາສີ​ມາ​ໃຫ້​ພະເຈົ້າ​ຄື​ກັບ​ຄົນ​ເປັນ​ອຳມະພາດ.</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rgbClr val="ff0000"/>
                </a:solidFill>
              </a:rPr>
              <a:t>ພະເຍຊູແມ່ນໃຜ?</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ພະເຍຊູບໍ່ໄດ້ປະຕິເສດຜູ້ທີ່ມາຫາພະອົງ. ແລະພຣະອົງໃຫ້ສິ່ງທີ່ຈໍາເປັນແກ່ຜູ້ທີ່ມາຫາພຣະອົງ.</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ອຳມະພາດມາຫາພະເຍຊູຜ່ານທາງໃດ?</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ປ່ອງຢ້ຽມ</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ປະຕູ</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ຝາ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ຫລັງຄາ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④ </a:t>
            </a:r>
            <a:r xmlns:a="http://schemas.openxmlformats.org/drawingml/2006/main">
              <a:rPr altLang="ko-KR" lang="lo" sz="2800">
                <a:solidFill>
                  <a:srgbClr val="ff0000"/>
                </a:solidFill>
              </a:rPr>
              <a:t>ຫລັງຄາ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ລາວ​ໄດ້​ລຸກ​ຂຶ້ນ, ເອົາ​ບ່ອນ​ນອນ​ຂອງ​ລາວ​ອອກ​ໄປ​ໃນ​ທັດສະນະ​ຂອງ​ພວກ​ເຂົາ​ທັງ​ໝົດ. ສິ່ງ​ນີ້​ໄດ້​ເຮັດ​ໃຫ້​ທຸກ​ຄົນ​ປະຫລາດ​ໃຈ ແລະ​ພວກ​ເຂົາ​ໄດ້​ສັນລະເສີນ​ພະເຈົ້າ​ວ່າ, “ພວກ​ເຮົາ​ບໍ່​ເຄີຍ​ເຫັນ​ສິ່ງ​ນີ້​ເລີຍ!</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ມາກ</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58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ພະ​ເຍຊູ​ເອີ້ນ​ມັດທາຍ</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ເມື່ອ​ພະ​ເຍຊູ​ອອກ​ຈາກ​ທີ່​ນັ້ນ​ໄປ ພະອົງ​ເຫັນ​ຊາຍ​ຊື່​ມັດທາຍ​ນັ່ງ​ຢູ່​ບ່ອນ​ເກັບ​ພາສີ. ລາວ​ບອກ​ລາວ​ວ່າ, “ຈົ່ງ​ຕາມ​ເຮົາ​ມາ, ແລະ​ມັດທາຍ​ກໍ​ລຸກ​ຂຶ້ນ​ຕາມ​ລາວ.</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lo" altLang="ko-KR" sz="3000">
                <a:solidFill>
                  <a:schemeClr val="tx1">
                    <a:lumMod val="65000"/>
                    <a:lumOff val="35000"/>
                  </a:schemeClr>
                </a:solidFill>
              </a:rPr>
              <a:t>ມີ​ຄົນ​ເກັບ​ພາສີ​ຄົນ​ໜຶ່ງ​ຊື່​ມັດທາຍ. ລາວ​ເປັນ​ຄົນ​ເກັບ​ພາສີ​ໃນ​ນາມ​ຂອງ​ໂລມ​ຕໍ່​ຊາວ​ອິດສະລາແອນ.</a:t>
            </a:r>
            <a:r xmlns:a="http://schemas.openxmlformats.org/drawingml/2006/main">
              <a:rPr lang="lo"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lo" altLang="ko-KR" sz="3000">
                <a:solidFill>
                  <a:schemeClr val="tx1">
                    <a:lumMod val="65000"/>
                    <a:lumOff val="35000"/>
                  </a:schemeClr>
                </a:solidFill>
              </a:rPr>
              <a:t>ມັດທາຍ​ເປັນ​ຄົນ​ເກັບ​ພາສີ​ຈຶ່ງ​ມີ​ເງິນ​ຫຼາຍ. ແຕ່​ຊາວ​ຢິວ​ກຽດ​ຊັງ​ຄົນ​ເກັບ​ພາສີ​ທີ່​ເຮັດ​ວຽກ​ໃຫ້​ໂລມ​ຜູ້​ພິຊິດ.</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ພະ​ເຍຊູ​ຫລຽວ​ເບິ່ງ​ມັດທາຍ​ທີ່​ນັ່ງ​ຢູ່​ບ່ອນ​ເກັບ​ພາສີ ແລະ​ກ່າວ​ກັບ​ລາວ. "ນໍາ​ຂ້ອຍ​ມາ"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ມັດທາຍປະຖິ້ມທຸກສິ່ງທັນທີແລະຕິດຕາມພະເຍຊູໄປ. ກໍ​ຍ້ອນ​ວ່າ​ພະອົງ​ຂອບ​ໃຈ​ພະ​ເຍຊູ​ທີ່​ເອີ້ນ​ພະອົງ.</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ໃນ​ຂະນະ​ດຽວ​ກັນ ມີ​ສຽງ​ດັງ​ຈາກ​ສະຫວັນ​ມາ​ຫາ​ຄົນ​ລ້ຽງ​ແກະ​ທີ່​ເບິ່ງ​ແຍງ​ຝູງ​ແກະ​ໃນ​ເມືອງ​ເບັດເລເຮັມ.</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lo" altLang="ko-KR" sz="3000">
                <a:solidFill>
                  <a:schemeClr val="tx1">
                    <a:lumMod val="65000"/>
                    <a:lumOff val="35000"/>
                  </a:schemeClr>
                </a:solidFill>
              </a:rPr>
              <a:t>"ທ່ານຫມໍບໍ່ຈໍາເປັນສໍາລັບສຸຂະພາບ, ແຕ່ຄົນເຈັບ." ມັດທາຍກາຍເປັນສາວົກຂອງພະເຍຊູ.</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ມັດທາຍເປັນຄົນເກັບພາສີທີ່ປະຊາຊົນຂອງລາວກຽດຊັງ. ແຕ່, ພະເຍຊູເອີ້ນມັດທາຍແລະໃຫ້ພະອົງເປັນສາວົກ.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ພວກເຮົາຍັງເປັນປະຊາຊົນຂອງພຣະເຈົ້າ. ແຕ່​ເຮົາ​ບໍ່​ພຽງພໍ​ທີ່​ຈະ​ຖືກ​ເອີ້ນ​ໃຫ້​ເປັນ​ສາວົກ​ຂອງ​ພະ​ເຍຊູ.</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lo" sz="3200">
                <a:solidFill>
                  <a:schemeClr val="tx1">
                    <a:lumMod val="65000"/>
                    <a:lumOff val="35000"/>
                  </a:schemeClr>
                </a:solidFill>
              </a:rPr>
              <a:t>ແນວໃດກໍຕາມ ພະເຍຊູເອີ້ນເຮົາໃຫ້ຕັ້ງສາວົກຂອງພະອົງ. ສະນັ້ນ, ເຮົາ​ຕ້ອງ​ເຊື່ອ​ຟັງ​ພຣະອົງ​ເພື່ອ​ຈະ​ສົມຄວນ​ໄດ້​ຮັບ​ການ​ເອີ້ນ​ຂອງ​ພຣະອົງ.</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rgbClr val="ff0000"/>
                </a:solidFill>
              </a:rPr>
              <a:t>ພະເຍຊູແມ່ນໃຜ?</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ພະ​ເຍຊູ​ເອີ້ນ​ຄົນ​ທີ່​ຖືກ​ປະຕິເສດ​ໃນ​ໂລກ​ໃຫ້​ກາຍ​ເປັນ​ຄົນ​ຂອງ​ພະເຈົ້າ.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ວຽກຂອງມັດທາຍແມ່ນຫຍັງ?</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ຄົນເກັບພາສີ</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ຊາວ​ປະ​ມົງ</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ຊ່າງໄມ້</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ປະ​ໂລ​ຫິດ</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① </a:t>
            </a:r>
            <a:r xmlns:a="http://schemas.openxmlformats.org/drawingml/2006/main">
              <a:rPr altLang="ko-KR" lang="lo" sz="2800">
                <a:solidFill>
                  <a:srgbClr val="ff0000"/>
                </a:solidFill>
              </a:rPr>
              <a:t>ຄົນເກັບພາສີ</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ເມື່ອ​ພະ​ເຍຊູ​ອອກ​ຈາກ​ທີ່​ນັ້ນ​ໄປ ພະອົງ​ເຫັນ​ຊາຍ​ຊື່​ມັດທາຍ​ນັ່ງ​ຢູ່​ບ່ອນ​ເກັບ​ພາສີ. ລາວ​ບອກ​ລາວ​ວ່າ, “ຈົ່ງ​ຕາມ​ເຮົາ​ມາ, ແລະ​ມັດທາຍ​ກໍ​ລຸກ​ຂຶ້ນ​ຕາມ​ລາວ.</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59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ພະເຍຊູເລືອກສາວົກສິບສອງຄົນ</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ໃນ​ມື້​ໜຶ່ງ​ທີ່​ພະ​ເຍຊູ​ອອກ​ໄປ​ທີ່​ເນີນ​ພູ​ເພື່ອ​ອະທິດຖານ ແລະ​ອະທິດຖານ​ເຖິງ​ພະເຈົ້າ​ຄືນ​ໜຶ່ງ.</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o" sz="3600">
                <a:solidFill>
                  <a:schemeClr val="tx1">
                    <a:lumMod val="65000"/>
                    <a:lumOff val="35000"/>
                  </a:schemeClr>
                </a:solidFill>
              </a:rPr>
              <a:t>ເມື່ອ​ຮຸ່ງ​ເຊົ້າ​ມາ ພຣະອົງ​ຈຶ່ງ​ເອີ້ນ​ພວກ​ສາວົກ​ມາ​ຫາ​ພຣະອົງ ແລະ​ເລືອກ​ເອົາ​ສິບສອງ​ຄົນ​ໃນ​ພວກ​ເຂົາ ຊຶ່ງ​ພຣະອົງ​ໄດ້​ແຕ່ງຕັ້ງ​ໃຫ້​ເປັນ​ອັກຄະສາວົກ​ຄື:</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ລູກາ</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6:</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໑໒-໑໓</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lo" altLang="ko-KR" sz="3000">
                <a:solidFill>
                  <a:schemeClr val="tx1">
                    <a:lumMod val="65000"/>
                    <a:lumOff val="35000"/>
                  </a:schemeClr>
                </a:solidFill>
              </a:rPr>
              <a:t>ມີ​ຫຼາຍ​ຄົນ​ທີ່​ໄດ້​ຍິນ​ແລະ​ຕິດ​ຕາມ​ພະ​ເຍຊູ. ເຂົາ​ເຈົ້າ​ໄປ​ກັບ​ພະ​ເຍຊູ​ແລະ​ຮຽນ​ຮູ້​ຈາກ​ພະ​ເຍຊູ</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ຫຼັງ​ຈາກ​ອະທິດຖານ ພະ​ເຍຊູ​ເລືອກ​ເອົາ​ສິບ​ສອງ​ຄົນ​ໃນ​ນັ້ນ​ເປັນ​ລູກ​ສິດ​ທີ່​ໃກ້​ຊິດ.</a:t>
            </a:r>
            <a:r xmlns:a="http://schemas.openxmlformats.org/drawingml/2006/main">
              <a:rPr lang="l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lo" altLang="ko-KR" sz="3000">
                <a:solidFill>
                  <a:schemeClr val="tx1">
                    <a:lumMod val="65000"/>
                    <a:lumOff val="35000"/>
                  </a:schemeClr>
                </a:solidFill>
              </a:rPr>
              <a:t>ເຂົາ​ເຈົ້າ​ໄດ້​ຖືກ​ເລືອກ​ໃຫ້​ຢູ່​ກັບ​ພະ​ເຍຊູ, ເພື່ອ​ປະກາດ​ພຣະ​ກິດ​ຕິ​ຄຸນ, ແລະ​ຂັບ​ໄລ່​ຜີ​ປີສາດ​ອອກ.</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“ສະຫງ່າຣາສີ​ສູ່​ສະຫວັນ, ສັນຕິສຸກ​ແກ່​ແຜ່ນດິນ​ໂລກ! ປິຕິຍິນດີ, ພຣະເຢຊູໄດ້ເກີດມາ.” ເທວະດາຈາກສະຫວັນກ່າວວ່າ</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lo" sz="3000">
                <a:solidFill>
                  <a:schemeClr val="tx1">
                    <a:lumMod val="65000"/>
                    <a:lumOff val="35000"/>
                  </a:schemeClr>
                </a:solidFill>
              </a:rPr>
              <a:t>ສາວົກ​ມີ​ຫຼາຍ​ຄົນ​ຄື: ບາງຄົນ​ເປັນ​ຊາວ​ປະມົງ, ເປັນ​ຄົນ​ເກັບ​ພາສີ, ເປັນ​ນັກປະຕິວັດ, ບາງຄົນ​ກໍ​ມີ​ອາລົມ​ຮ້ອນ.</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ແຕ່​ພະ​ເຍຊູ​ອະທິດຖານ​ເຖິງ​ພະເຈົ້າ​ໃຫ້​ເລືອກ​ລູກ​ສິດ​ຂອງ​ພະອົງ​ໃຫ້​ດີ ແລະ​ພະອົງ​ເລືອກ​ເຂົາ​ເຈົ້າ​ດີ ດູ​ແລ​ເຂົາ​ເຈົ້າ​ດີ ແລະ​ສອນ​ເຂົາ​ເຈົ້າ​ຢ່າງ​ດີ.</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lo" sz="2800">
                <a:solidFill>
                  <a:schemeClr val="tx1">
                    <a:lumMod val="65000"/>
                    <a:lumOff val="35000"/>
                  </a:schemeClr>
                </a:solidFill>
              </a:rPr>
              <a:t>ດ້ວຍເຫດນີ້ພະເຍຊູຈຶ່ງເລືອກສາວົກຂອງພະອົງຄື: 1) ເພື່ອສອນເຂົາເຈົ້າກ່ຽວກັບພຣະຄໍາຂອງພຣະເຈົ້າ, 2) ເຮັດໃຫ້ພວກເຂົາປະກາດຂ່າວປະເສີດຕາມສິ່ງທີ່ເຂົາເຈົ້າໄດ້ຮຽນຮູ້, ແລະ 3) ເຮັດໃຫ້ພວກເຂົາປະກາດອໍານາດຂອງອານາຈັກຂອງພຣະເຈົ້າ. ດ້ວຍເຫດຜົນນີ້ ພະເຍຊູເລືອກສາວົກຂອງພະອົງ.</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ພວກເຮົາຍັງເປັນສານຸສິດຂອງພຣະເຢຊູ.</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lo" sz="2800">
                <a:solidFill>
                  <a:schemeClr val="tx1">
                    <a:lumMod val="65000"/>
                    <a:lumOff val="35000"/>
                  </a:schemeClr>
                </a:solidFill>
              </a:rPr>
              <a:t>ວຽກ​ງານ​ຂອງ​ເຮົາ​ກໍ​ຄື​ກັນ​ກັບ​ວຽກ​ງານ​ຂອງ​ສາວົກ​ສິບ​ສອງ​ຂອງ​ພະ​ເຍຊູ.</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lo" sz="2800">
                <a:solidFill>
                  <a:schemeClr val="tx1">
                    <a:lumMod val="65000"/>
                    <a:lumOff val="35000"/>
                  </a:schemeClr>
                </a:solidFill>
              </a:rPr>
              <a:t>ຂໍ​ໃຫ້​ມີ​ຊີ​ວິດ​ຂອງ​ສາ​ນຸ​ສິດ​ເລີ່ມ​ຕົ້ນ​ໃນ​ມື້ </a:t>
            </a:r>
            <a:r xmlns:a="http://schemas.openxmlformats.org/drawingml/2006/main">
              <a:rPr altLang="ko-KR" lang="lo" sz="3200">
                <a:solidFill>
                  <a:schemeClr val="tx1">
                    <a:lumMod val="65000"/>
                    <a:lumOff val="35000"/>
                  </a:schemeClr>
                </a:solidFill>
              </a:rPr>
              <a:t>​ນີ້​.</a:t>
            </a:r>
            <a:r xmlns:a="http://schemas.openxmlformats.org/drawingml/2006/main">
              <a:rPr altLang="en-US" lang="l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t>ພະເຍຊູແມ່ນໃຜ?</a:t>
            </a:r>
            <a:r xmlns:a="http://schemas.openxmlformats.org/drawingml/2006/main">
              <a:rPr altLang="en-US" lang="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a:t>
            </a:r>
            <a:r xmlns:a="http://schemas.openxmlformats.org/drawingml/2006/main">
              <a:rPr altLang="en-US" lang="lo" sz="3600">
                <a:solidFill>
                  <a:srgbClr val="0070c0"/>
                </a:solidFill>
              </a:rPr>
              <a:t> </a:t>
            </a:r>
            <a:r xmlns:a="http://schemas.openxmlformats.org/drawingml/2006/main">
              <a:rPr altLang="ko-KR" lang="lo" sz="3600">
                <a:solidFill>
                  <a:srgbClr val="0070c0"/>
                </a:solidFill>
              </a:rPr>
              <a:t>ແມ່ນ…</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ພະ​ເຍຊູ​ເປັນ​ຜູ້​ສອນ​ເຮົາ​ເຖິງ​ຄວາມ​ຈິງ​ແຫ່ງ​ສະຫວັນ ເພື່ອ​ເຮົາ​ຈະ​ໄດ້​ເຕີບ​ໂຕ​ຄື​ກັບ​ສາວົກ​ຂອງ​ພະ​ເຍຊູ.</a:t>
            </a:r>
            <a:r xmlns:a="http://schemas.openxmlformats.org/drawingml/2006/main">
              <a:rPr altLang="en-US" lang="l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ພະເຍຊູເລືອກສາວົກຈັກຄົນເປັນອັກຄະສາວົກ (ຜູ້ທີ່ຖືກສົ່ງ)??</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ສິບ</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ສິບເອັດ</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ສິບ​ສອງ</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ສິບ​ສີ່</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③ </a:t>
            </a:r>
            <a:r xmlns:a="http://schemas.openxmlformats.org/drawingml/2006/main">
              <a:rPr altLang="ko-KR" lang="lo" sz="2800">
                <a:solidFill>
                  <a:srgbClr val="ff0000"/>
                </a:solidFill>
              </a:rPr>
              <a:t>ສິບ​ສອງ</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ໃນ​ມື້​ໜຶ່ງ​ທີ່​ພະ​ເຍຊູ​ອອກ​ໄປ​ທີ່​ເນີນ​ພູ​ເພື່ອ​ອະທິດຖານ ແລະ​ອະທິດຖານ​ເຖິງ​ພະເຈົ້າ​ຄືນ​ໜຶ່ງ.</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o" sz="3600">
                <a:solidFill>
                  <a:schemeClr val="tx1">
                    <a:lumMod val="65000"/>
                    <a:lumOff val="35000"/>
                  </a:schemeClr>
                </a:solidFill>
              </a:rPr>
              <a:t>ເມື່ອ​ຮຸ່ງ​ເຊົ້າ​ມາ ພຣະອົງ​ຈຶ່ງ​ເອີ້ນ​ພວກ​ສາວົກ​ມາ​ຫາ​ພຣະອົງ ແລະ​ເລືອກ​ເອົາ​ສິບສອງ​ຄົນ​ໃນ​ພວກ​ເຂົາ ຊຶ່ງ​ພຣະອົງ​ໄດ້​ແຕ່ງຕັ້ງ​ໃຫ້​ເປັນ​ອັກຄະສາວົກ​ຄື:</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ລູກາ</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6:</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໑໒-໑໓</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60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ພຣະກິດຕິຄຸນພຣະເຢຊູໄດ້ສອນຢູ່ເທິງພູ.</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ບັດ​ນີ້​ເມື່ອ​ເພິ່ນ​ເຫັນ​ຝູງ​ຊົນ, ເພິ່ນ​ໄດ້​ຂຶ້ນ​ໄປ​ເທິງ​ພູ​ແລະ​ນັ່ງ​ລົງ. ສານຸສິດຂອງພຣະອົງໄດ້ມາຫາພຣະອົງ,</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o" sz="3600">
                <a:solidFill>
                  <a:schemeClr val="tx1">
                    <a:lumMod val="65000"/>
                    <a:lumOff val="35000"/>
                  </a:schemeClr>
                </a:solidFill>
              </a:rPr>
              <a:t>ແລະ ເພິ່ນ​ໄດ້​ເລີ່ມ​ສອນ​ພວກ​ເຂົາ​ວ່າ: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o" sz="3600">
                <a:solidFill>
                  <a:schemeClr val="tx1">
                    <a:lumMod val="65000"/>
                    <a:lumOff val="35000"/>
                  </a:schemeClr>
                </a:solidFill>
              </a:rPr>
              <a:t>“ຄົນ​ທີ່​ທຸກ​ຍາກ​ທາງ​ວິນ​ຍານ​ເປັນ​ສຸກ, ເພາະ​ວ່າ​ອາ​ນາ​ຈັກ​ສະ​ຫວັນ​ຂອງ​ເຂົາ​ເຈົ້າ.</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lo" altLang="ko-KR" sz="3000">
                <a:solidFill>
                  <a:schemeClr val="tx1">
                    <a:lumMod val="65000"/>
                    <a:lumOff val="35000"/>
                  </a:schemeClr>
                </a:solidFill>
              </a:rPr>
              <a:t>ພະ​ເຍຊູ​ສອນ​ຝູງ​ຊົນ​ຢູ່​ເທິງ​ພູເຂົາ​ກ່ຽວ​ກັບ​ວິທີ​ທີ່​ຈະ​ດຳລົງ​ຊີວິດ​ເປັນ​ຄົນ​ຂອງ​ລາຊະອານາຈັກ​ຂອງ​ພະເຈົ້າ.</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“ຄົນ​ທີ່​ທຸກ​ຍາກ​ທາງ​ວິນ​ຍານ​ເປັນ​ສຸກ, ເພາະ​ວ່າ​ອາ​ນາ​ຈັກ​ສະ​ຫວັນ​ຂອງ​ເຂົາ​ເຈົ້າ.</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ດັ່ງ​ທີ່​ທູດ​ສະຫວັນ​ເວົ້າ​ວ່າ ພະ​ເຍຊູ​ເກີດ​ມາ​ມີ​ສຸຂະພາບ​ດີ​ຢູ່​ໃນ​ຮາງ​ຫຍ້າ.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ພວກເຈົ້າ ໄດ້ ຮຽນ ການ ຕອບແທນ ກັບ ແຂ້ວ ຂອງ^ພວກເຈົ້າ, ແຕ່ ເຮົາ ບອກ ພວກເຈົ້າ ໃຫ້ ເອົາ ແກ້ມ ຊ້າຍ ໃຫ້ ຜູ້ໃດ ທີ່ ຕີແກ້ມ ຂວາ. ແລ້ວ​ເຈົ້າ​ຈະ​ເປັນ​ລູກ​ຂອງ​ພະເຈົ້າ!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ເບິ່ງນົກຢູ່ໃນອາກາດ. ນົກບໍ່ໄດ້ເຮັດວຽກກະສິກໍາ, ແຕ່ພຣະເຈົ້າລ້ຽງພວກມັນທັງຫມົດ. ພຣະອົງຈະບໍ່ດູແລເຈົ້າຫຼາຍກວ່ານົກ!</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lo" altLang="ko-KR" sz="3000">
                <a:solidFill>
                  <a:schemeClr val="tx1">
                    <a:lumMod val="65000"/>
                    <a:lumOff val="35000"/>
                  </a:schemeClr>
                </a:solidFill>
              </a:rPr>
              <a:t>ຜູ້​ຄົນ​ແປກ​ໃຈ​ຫຼາຍ​ກັບ​ການ​ສອນ​ຂອງ​ພະ​ເຍຊູ. ເພາະ​ພະ​ເຍຊູ​ມີ​ສິດ​ອຳນາດ​ບໍ່​ຄື​ກັບ​ຄູ​ສອນ​ຄຳພີ​ໄບເບິນ​ທຳມະດາ.</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chemeClr val="tx1">
                    <a:lumMod val="65000"/>
                    <a:lumOff val="35000"/>
                  </a:schemeClr>
                </a:solidFill>
              </a:rPr>
              <a:t>ພຣະເຢຊູບອກພວກເຮົາ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ວ່າຊີວິດຂອງປະຊາຊົນຂອງພຣະເຈົ້າແຕກຕ່າງຈາກຜູ້ທີ່ຢູ່ໃນໂລກ.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ມີຄວາມແຕກຕ່າງໃນຊີວິດຂອງເຮົາຈາກຜູ້ທີ່ບໍ່ເຊື່ອໃນພຣະເຢຊູບໍ?</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ໃຫ້​ເຮົາ​ມາ​ເບິ່ງ​ຕົວ​ເຮົາ​ເອງ​ແລະ​ດຳລົງ​ຊີວິດ​ທີ່​ສົມຄວນ​ກັບ​ອານາຈັກ​ຂອງ​ພຣະ​ເຈົ້າ.</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t>ພະເຍຊູແມ່ນໃຜ?</a:t>
            </a:r>
            <a:r xmlns:a="http://schemas.openxmlformats.org/drawingml/2006/main">
              <a:rPr altLang="en-US" lang="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ຣະ​ເຢ​ຊູ​ເປັນ​ຜູ້​ທີ່​ປ່ຽນ​ໃຫ້​ພວກ​ເຮົາ​ດໍາ​ລົງ​ຊີ​ວິດ​ເປັນ​ປະ​ຊາ​ຊົນ​ຂອງ​ອາ​ນາ​ຈັກ​ຂອງ​ພຣະ​ເຈົ້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ຄົນ​ທຸກ​ຍາກ​ທາງ​ວິນ​ຍານ​ໄດ້​ຫຍັງ?</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ເງິນ</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​ອາ​ຫານ</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​ກຽດ​ສັກ​ສີ</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ອານາຈັກຂອງພຣະເຈົ້າ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④ </a:t>
            </a:r>
            <a:r xmlns:a="http://schemas.openxmlformats.org/drawingml/2006/main">
              <a:rPr altLang="ko-KR" lang="lo" sz="2800">
                <a:solidFill>
                  <a:srgbClr val="ff0000"/>
                </a:solidFill>
              </a:rPr>
              <a:t>ອານາຈັກຂອງພຣະເຈົ້າ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ບັດ​ນີ້​ເມື່ອ​ເພິ່ນ​ເຫັນ​ຝູງ​ຊົນ, ເພິ່ນ​ໄດ້​ຂຶ້ນ​ໄປ​ເທິງ​ພູ​ແລະ​ນັ່ງ​ລົງ. ສານຸສິດຂອງພຣະອົງໄດ້ມາຫາພຣະອົງ,</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o" sz="3600">
                <a:solidFill>
                  <a:schemeClr val="tx1">
                    <a:lumMod val="65000"/>
                    <a:lumOff val="35000"/>
                  </a:schemeClr>
                </a:solidFill>
              </a:rPr>
              <a:t>ແລະ ເພິ່ນ​ໄດ້​ເລີ່ມ​ສອນ​ພວກ​ເຂົາ​ວ່າ:</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o" sz="3600">
                <a:solidFill>
                  <a:schemeClr val="tx1">
                    <a:lumMod val="65000"/>
                    <a:lumOff val="35000"/>
                  </a:schemeClr>
                </a:solidFill>
              </a:rPr>
              <a:t>“ຄົນ​ທີ່​ທຸກ​ຍາກ​ທາງ​ວິນ​ຍານ​ເປັນ​ສຸກ, ເພາະ​ວ່າ​ອາ​ນາ​ຈັກ​ສະ​ຫວັນ​ຂອງ​ເຂົາ​ເຈົ້າ.</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61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ພະ​ເຍຊູ​ເຮັດ​ໃຫ້​ພາຍຸ​ສະຫງົບ​ລົງ</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ເພິ່ນ​ໄດ້​ລຸກ​ຂຶ້ນ, ຫ້າມ​ລົມ​ແລະ​ເວົ້າ​ກັບ​ຄື້ນ​ຟອງ​ວ່າ, “ມິດ​ຢູ່! ຫຼັງຈາກນັ້ນ, ລົມໄດ້ເສຍຊີວິດລົງແລະມັນສະຫງົບຫມົດ.</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ມາກ</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4:</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ພະ​ເຍຊູ​ແລະ​ສາວົກ​ຂອງ​ພະອົງ​ໄດ້​ລົງ​ເຮືອ​ນຳ​ກັນ​ເພື່ອ​ຂ້າມ​ທະເລສາບ​ຄາລິເລ.</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lo" altLang="ko-KR" sz="2500">
                <a:solidFill>
                  <a:schemeClr val="tx1">
                    <a:lumMod val="65000"/>
                    <a:lumOff val="35000"/>
                  </a:schemeClr>
                </a:solidFill>
              </a:rPr>
              <a:t>ຄົນລ້ຽງແກະໃນເມືອງເບັດເລເຮັມໄດ້ມາຫາພຣະບຸດຂອງພຣະເຈົ້າຜູ້ທີ່ຈະຊ່ອຍຄົນໃຫ້ລອດ. “ພະ​ເຍຊູ! ພຣະບຸດຂອງພຣະເຈົ້າ! ຂອບໃຈທີ່ເຂົ້າມາແຜ່ນດິນນີ້!”</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ໃນ​ຂະ​ນະ​ທີ່​ຂ້າມ​ທະ​ເລ​ສາບ, ທັນ​ທີ​ທັນ​ໃດ​ໄດ້​ມີ​ພະ​ລັງ​ງານ​ລົມ​ທີ່​ຮ້າຍ​ແຮງ​ໄດ້​ພັດ​ມາ​ແລະ​ຄື້ນ​ຟອງ​ທີ່​ຫນ້າ​ຢ້ານ​ມາ​.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ໃນທີ່ສຸດພວກສາວົກໄດ້ເວົ້າກັບພະເຍຊູ. 'ອາຈານ, ເຈົ້າບໍ່ສົນໃຈຖ້າພວກເຮົາຈົມນໍ້າ!'</a:t>
            </a:r>
            <a:r xmlns:a="http://schemas.openxmlformats.org/drawingml/2006/main">
              <a:rPr lang="l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ພຣະ​ເຢ​ຊູ​ໄດ້​ຫ້າມ​ລົມ​ແລະ​ກ່າວ​ກັບ​ຄື້ນ​ຟອງ​ວ່າ, “ງຽບ! ຢູ່​ຍັງ!” ຫຼັງຈາກນັ້ນ, ລົມໄດ້ເສຍຊີວິດລົງແລະມັນສະຫງົບຫມົດ.</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ພວກ​ເຂົາ​ຢ້ານ​ກົວ ແລະ​ຖາມ​ກັນ​ວ່າ, “ຜູ້​ນີ້​ແມ່ນ​ໃຜ? ແມ່ນ​ແຕ່​ລົມ​ແລະ​ຄື້ນ​ກໍ​ເຊື່ອ​ຟັງ​ພະອົງ!”</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chemeClr val="tx1">
                    <a:lumMod val="65000"/>
                    <a:lumOff val="35000"/>
                  </a:schemeClr>
                </a:solidFill>
              </a:rPr>
              <a:t>ມີ​ພຽງ​ແຕ່​ພຣະ​ເຈົ້າ​ສາ​ມາດ​ບັນ​ຊາ​ທະ​ເລ</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ແລະລົມ.</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ດ້ວຍເຫດນັ້ນ ພະເຍຊູເປັນພະເຈົ້າຜູ້ສ້າງແລະປົກຄອງໂລກ.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ພຣະເຢຊູທີ່ພວກເຮົາເຊື່ອວ່າບໍ່ແມ່ນພຣະເຈົ້າອົງດຽວ, ແຕ່ເປັນພຣະເຈົ້າຜູ້ສ້າງອົງດຽວ ແລະມີອໍານາດທັງໝົດ.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ເຮົາ​ຕ້ອງ​ເພີ່ມ​ຄວາມ​ເຊື່ອ​ໂດຍ​ການ​ຈື່​ຈຳ​ຄວາມ​ຈິງ​ນີ້.</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rgbClr val="ff0000"/>
                </a:solidFill>
              </a:rPr>
              <a:t>ພະເຍຊູແມ່ນໃຜ?</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a:t>
            </a:r>
            <a:r xmlns:a="http://schemas.openxmlformats.org/drawingml/2006/main">
              <a:rPr altLang="en-US" lang="lo" sz="3600">
                <a:solidFill>
                  <a:srgbClr val="0070c0"/>
                </a:solidFill>
              </a:rPr>
              <a:t> </a:t>
            </a:r>
            <a:r xmlns:a="http://schemas.openxmlformats.org/drawingml/2006/main">
              <a:rPr altLang="ko-KR" lang="lo" sz="3600">
                <a:solidFill>
                  <a:srgbClr val="0070c0"/>
                </a:solidFill>
              </a:rPr>
              <a:t>ແມ່ນ..</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ຣະ​ເຢ​ຊູ​ເປັນ​ເຈົ້າ​ຂອງ​ທຸກ​ສິ່ງ​ທຸກ​ຢ່າງ​ທີ່​ເຮັດ​ໃຫ້​ແລະ​ປົກ​ຄອງ​ໃນ​ທຸກ​ສິ່ງ​ທຸກ​ຢ່າງ​ໃນ​ໂລກ​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ພະ​ເຍຊູ​ສັ່ງ​ຫຍັງ​ກ່ຽວ​ກັບ​ທະເລ​ແລະ​ລົມ?</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ຈົ່ງ​ຢູ່</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​ແລ່ນ​ແລະ​ຫຼິ້ນ</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ຕື່ນ</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ຂຶ້ນ</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ເປີດ</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ຂອງເຈົ້າ</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ຕາ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① </a:t>
            </a:r>
            <a:r xmlns:a="http://schemas.openxmlformats.org/drawingml/2006/main">
              <a:rPr altLang="ko-KR" lang="lo" sz="2800">
                <a:solidFill>
                  <a:srgbClr val="ff0000"/>
                </a:solidFill>
              </a:rPr>
              <a:t>ຈົ່ງ​ຢູ່</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ເພິ່ນ​ໄດ້​ລຸກ​ຂຶ້ນ, ຫ້າມ​ລົມ​ແລະ​ເວົ້າ​ກັບ​ຄື້ນ​ຟອງ​ວ່າ, “ມິດ​ຢູ່! ຫຼັງຈາກນັ້ນ, ລົມໄດ້ເສຍຊີວິດລົງແລະມັນສະຫງົບຫມົດ.</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ມາກ</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4:</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62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ໃຜແຕະເຄື່ອງນຸ່ງຂອງຂ້ອຍ?</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ເມື່ອ​ນາງ​ໄດ້​ຍິນ​ເລື່ອງ​ຂອງ​ພະ​ເຍຊູ ນາງ​ກໍ​ຂຶ້ນ​ມາ​ທາງ​ຫລັງ​ຂອງ​ພະອົງ​ໃນ​ຝູງ​ຊົນ ແລະ​ຈັບ​ເສື້ອ​ຄຸມ​ຂອງ​ພະອົງ.</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o" sz="3600">
                <a:solidFill>
                  <a:schemeClr val="tx1">
                    <a:lumMod val="65000"/>
                    <a:lumOff val="35000"/>
                  </a:schemeClr>
                </a:solidFill>
              </a:rPr>
              <a:t>28. ເພາະ​ວ່າ​ນາງ​ຄິດ​ວ່າ, “ຖ້າ​ຂ້າ​ພະ​ເຈົ້າ​ພຽງ​ແຕ່​ແຕະ​ຕ້ອງ​ເສື້ອ​ຜ້າ​ຂອງ​ລາວ, ຂ້າ​ພະ​ເຈົ້າ​ຈະ​ໄດ້​ຮັບ​ການ​ປິ່ນ​ປົວ.”</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ມາກ</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5:</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chemeClr val="tx1">
                    <a:lumMod val="65000"/>
                    <a:lumOff val="35000"/>
                  </a:schemeClr>
                </a:solidFill>
              </a:rPr>
              <a:t>ພຣະເຢຊູ, ຜູ້ທີ່ເປັນເຈົ້າການຂອງທຸກສິ່ງທຸກຢ່າງ,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ເປັນ​ພຣະ​ບຸດ​ຂອງ​ພຣະ​ເຈົ້າ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ແຕ່ເມື່ອພະເຍຊູມາແຜ່ນດິນນີ້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ລາວເກີດຢູ່ໃນຮາງຫຍ້າທີ່ມີຮູບຮ່າງທີ່ຖ່ອມຕົວ.</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ພວກເຮົາຜູ້ທີ່ເຊື່ອໃນພຣະເຢຊູ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ເປັນລູກຂອງພຣະເຈົ້າ.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ແຕ່​ເຮົາ​ຕ້ອງ​ດຳລົງ​ຊີວິດ​ແບບ​ຖ່ອມ​ຕົວ​ແລະ​ຕໍ່າ​ຕ້ອຍ​ຄື​ກັບ​ພະ​ເຍຊູ.</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ຫຼາຍ​ຄົນ​ໄດ້​ຍິນ​ເລື່ອງ​ພະ​ເຍຊູ ແລະ​ເຂົາ​ເຈົ້າ​ໄດ້​ຕິດ​ຕາມ​ພະ​ເຍຊູ.</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ແລ້ວ​ຜູ້​ຍິງ​ຄົນ​ໜຶ່ງ​ໄດ້​ຂຶ້ນ​ມາ​ທາງ​ຫຼັງ​ພະອົງ ແລະ​ແຕະ​ເສື້ອ​ຜ້າ​ຂອງ​ພະ​ເຍຊູ​ເພື່ອ​ຈະ​ໄດ້​ຮັບ​ການ​ປິ່ນປົວ.</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ຜູ້ຍິງຄົນໜຶ່ງເປັນພະຍາດທີ່ມີເລືອດໄຫຼມາເປັນເວລາ 12 ປີ. ນາງໄດ້ພະຍາຍາມຫຼາຍວິທີທີ່ຈະແກ້ໄຂມັນ, ແຕ່ມັນບໍ່ຖືກແກ້ໄຂແລະນາງໄດ້ໃຊ້ເວລາທັງຫມົດທີ່ນາງມີ.</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'ໃຜແຕະເຄື່ອງນຸ່ງຂອງຂ້ອຍ??' ໃນ​ທັນ​ໃດ​ນັ້ນ​ພະ​ເຍຊູ​ສຳນຶກ​ໄດ້​ວ່າ​ອຳນາດ​ຂອງ​ພະອົງ​ໄດ້​ອອກ​ໄປ​ຈາກ​ພະອົງ. ນາງ​ໄດ້​ມາ​ຂາບ​ລົງ​ທີ່​ຕີນ​ຂອງ​ເພິ່ນ ແລະ​ບອກ​ຄວາມ​ຈິງ​ທັງ​ໝົດ​ໃຫ້​ລາວ​ຟັງ.</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ພະ​ເຍຊູ​ກ່າວ​ກັບ​ນາງ​ວ່າ, ‘ລູກ​ສາວ​ເອີຍ ຄວາມເຊື່ອ​ຂອງ​ເຈົ້າ​ໄດ້​ປິ່ນປົວ​ເຈົ້າ​ແລ້ວ. ໄປດ້ວຍຄວາມສະຫງົບ.'</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chemeClr val="tx1">
                    <a:lumMod val="65000"/>
                    <a:lumOff val="35000"/>
                  </a:schemeClr>
                </a:solidFill>
              </a:rPr>
              <a:t>ຜູ້​ຍິງ​ທີ່​ມີ​ເລືອດ​ອອກ​ມາ​ໄດ້ 12 ປີ​ໄດ້​ໄປ​ຫາ​ພະ​ເຍຊູ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ດ້ວຍສັດທາ.</a:t>
            </a:r>
            <a:r xmlns:a="http://schemas.openxmlformats.org/drawingml/2006/main">
              <a:rPr altLang="en-US" lang="lo" sz="3200">
                <a:solidFill>
                  <a:schemeClr val="tx1">
                    <a:lumMod val="65000"/>
                    <a:lumOff val="35000"/>
                  </a:schemeClr>
                </a:solidFill>
              </a:rPr>
              <a:t> </a:t>
            </a:r>
            <a:r xmlns:a="http://schemas.openxmlformats.org/drawingml/2006/main">
              <a:rPr altLang="ko-KR" lang="lo" sz="3200">
                <a:solidFill>
                  <a:schemeClr val="tx1">
                    <a:lumMod val="65000"/>
                    <a:lumOff val="35000"/>
                  </a:schemeClr>
                </a:solidFill>
              </a:rPr>
              <a:t>ພະ​ເຍຊູ​ໄດ້​ປິ່ນປົວ​ຍິງ​ຄົນ​ນັ້ນ ແລະ​ສັນລະເສີນ​ຄວາມ​ເຊື່ອ​ຂອງ​ນາງ​ຕໍ່​ໜ້າ​ຜູ້​ຄົນ.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ພຣະເຈົ້າຍັງເຫັນຄວາມເຊື່ອຂອງພວກເຮົາ.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ເມື່ອເຮົາພົບກັບເລື່ອງຍາກ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ຂໍໃຫ້ເຮົາມາຫາພຣະເຈົ້າດ້ວຍຄວາມເຊື່ອ.</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t>ພະເຍຊູແມ່ນໃຜ?</a:t>
            </a:r>
            <a:r xmlns:a="http://schemas.openxmlformats.org/drawingml/2006/main">
              <a:rPr altLang="en-US" lang="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ພຣະ​ເຢ​ຊູ​ຮູ້​ຄວາມ​ເຈັບ​ປວດ​ແລະ​ຄວາມ​ຫຍຸ້ງ​ຍາກ​ຂອງ​ພວກ​ເຮົາ​ແລະ​ແກ້​ໄຂ​ມັນ​.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ຜູ້​ຍິງ​ທີ່​ເຈັບ​ປ່ວຍ​ມາ 12 ປີ​ໄດ້​ແຕະ​ຕ້ອງ​ພະ​ເຍຊູ​ຫຍັງ?</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ຜົມ</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ຕີນ</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ເຄື່ອງ​ນຸ່ງ​ຫົ່ມ</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④ </a:t>
            </a:r>
            <a:r xmlns:a="http://schemas.openxmlformats.org/drawingml/2006/main">
              <a:rPr altLang="ko-KR" lang="lo" sz="2800">
                <a:solidFill>
                  <a:srgbClr val="ff0000"/>
                </a:solidFill>
              </a:rPr>
              <a:t>ເຄື່ອງ​ນຸ່ງ​ຫົ່ມ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ເມື່ອ​ນາງ​ໄດ້​ຍິນ​ເລື່ອງ​ຂອງ​ພະ​ເຍຊູ ນາງ​ກໍ​ຂຶ້ນ​ມາ​ທາງ​ຫລັງ​ຂອງ​ພະອົງ​ໃນ​ຝູງ​ຊົນ ແລະ​ຈັບ​ເສື້ອ​ຄຸມ​ຂອງ​ພະອົງ.</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o" sz="3600">
                <a:solidFill>
                  <a:schemeClr val="tx1">
                    <a:lumMod val="65000"/>
                    <a:lumOff val="35000"/>
                  </a:schemeClr>
                </a:solidFill>
              </a:rPr>
              <a:t>ເພາະ​ນາງ​ຄິດ​ວ່າ, “ຖ້າ​ຂ້ອຍ​ຈັບ​ເສື້ອ​ຜ້າ​ຂອງ​ລາວ ຂ້ອຍ​ກໍ​ຈະ​ຫາຍ​ດີ.”</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ມາກ</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5:</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63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ທາລີທາ ກຶມ!</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lo" sz="4000">
                <a:solidFill>
                  <a:srgbClr val="FF0000"/>
                </a:solidFill>
              </a:rPr>
              <a:t>ພຣະຄໍາຂອງມື້ນີ້</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lo" sz="3600">
                <a:solidFill>
                  <a:schemeClr val="tx1">
                    <a:lumMod val="65000"/>
                    <a:lumOff val="35000"/>
                  </a:schemeClr>
                </a:solidFill>
              </a:rPr>
              <a:t>ເຈົ້າ​ຈະ​ມີ​ລູກ​ແລະ​ເກີດ​ລູກ​ຊາຍ ແລະ​ເຈົ້າ​ຈະ​ຕັ້ງ​ຊື່​ໃຫ້​ລາວ​ວ່າ​ເຢຊູ.</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lo" sz="2800">
                <a:solidFill>
                  <a:schemeClr val="tx1">
                    <a:lumMod val="65000"/>
                    <a:lumOff val="35000"/>
                  </a:schemeClr>
                </a:solidFill>
              </a:rPr>
              <a:t>ລູກາ</a:t>
            </a:r>
            <a:r xmlns:a="http://schemas.openxmlformats.org/drawingml/2006/main">
              <a:rPr altLang="en-US" dirty="0" lang="lo" sz="2800">
                <a:solidFill>
                  <a:schemeClr val="tx1">
                    <a:lumMod val="65000"/>
                    <a:lumOff val="35000"/>
                  </a:schemeClr>
                </a:solidFill>
              </a:rPr>
              <a:t> </a:t>
            </a:r>
            <a:r xmlns:a="http://schemas.openxmlformats.org/drawingml/2006/main">
              <a:rPr altLang="ko-KR" dirty="0" lang="lo"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t>ພະເຍຊູແມ່ນໃຜ?</a:t>
            </a:r>
            <a:r xmlns:a="http://schemas.openxmlformats.org/drawingml/2006/main">
              <a:rPr altLang="en-US" lang="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ພຣະ​ເຢ​ຊູ​ໄດ້​ສະ​ເດັດ​ມາ​ໃນ​ໂລກ​ໃນ​ຄວາມ​ຖ່ອມ​ຕົນ​ແລະ​ຕ​່​ໍ​າ, ແຕ່​ພຣະ​ອົງ​ເປັນ​ກະ​ສັດ​ທີ່​ແທ້​ຈິງ​ຂອງ​ພວກ​ເຮົາ.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ພຣະອົງໄດ້ຈັບມືຂອງນາງແລະເວົ້າກັບນາງ, "Talitha koum!" (ຊຶ່ງຫມາຍຄວາມວ່າ, "ສາວນ້ອຍ, ຂ້ອຍເວົ້າກັບເຈົ້າ, ລຸກຂຶ້ນ!").</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ມາກ</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5:</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ມີ​ຊາຍ​ຄົນ​ໜຶ່ງ​ຊື່​ຢາອີຣັດ ຜູ້​ປົກຄອງ​ທຳມະສາລາ​ມາ​ຫາ​ພະ​ເຍຊູ​ແລະ​ເວົ້າ​ວ່າ; “ລູກສາວຂອງຂ້ອຍກຳລັງຈະຕາຍ. ຊ່ວຍ​ຂ້ອຍ​ແດ່."</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ໃນ​ທາງ​ກັບ​ເຮືອນ​ຂອງ​ພະ​ເຍຊູ ມີ​ຊາຍ​ຄົນ​ໜຶ່ງ​ແລ່ນ​ໄປ​ບອກ​ວ່າ​ລູກ​ສາວ​ຂອງ​ພະອົງ​ຕາຍ​ແລ້ວ.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ເມື່ອ​ມາ​ຮອດ​ເຮືອນ, ລູກ​ສາວ​ຂອງ​ຢາອີຣັດ​ໄດ້​ຕາຍ​ໄປ​ແລ້ວ, ແລະ​ຄົນ​ທັງ​ຫຼາຍ​ໄດ້​ຮ້ອງ​ໄຫ້.</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ພຣະເຢຊູເຈົ້າ​ໄດ້​ເຂົ້າ​ໄປ​ແລະ​ກ່າວ​ກັບ​ພວກເຂົາ​ວ່າ, “ເດັກ​ນີ້​ບໍ່​ຕາຍ​ແຕ່​ກຳລັງ​ຫລັບ​ຢູ່.”</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'ພຣະອົງໄດ້ຈັບມືຂອງນາງແລະເວົ້າກັບນາງ, "Talitha koum!" (ຊຶ່ງຫມາຍຄວາມວ່າ, "ສາວນ້ອຍ, ຂ້ອຍເວົ້າກັບເຈົ້າ, ລຸກຂຶ້ນ!"). ໃນ​ທັນ​ທີ​ເດັກ​ຍິງ​ໄດ້​ຢືນ​ຂຶ້ນ​ແລະ​ຍ່າງ​ໄປ​ອ້ອມ​ຂ້າງ.</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chemeClr val="tx1">
                    <a:lumMod val="65000"/>
                    <a:lumOff val="35000"/>
                  </a:schemeClr>
                </a:solidFill>
              </a:rPr>
              <a:t>ພະ​ເຍຊູ​ເປັນ​ຜູ້​ປົກຄອງ​ຄວາມ​ຕາຍ.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ຄວາມ​ຕາຍ​ເປັນ​ສິ່ງ​ທີ່​ໜ້າ​ຢ້ານ​ກົວ​ທີ່​ສຸດ​ຂອງ​ຄົນ ແຕ່​ພະ​ເຍຊູ​ເອົາ​ຊະນະ​ມັນ.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ພວກ​ເຮົາ​ຈະ​ຕາຍ​ໃນ​ມື້​ຫນຶ່ງ​ບໍ່​ດົນ​ຫຼື​ຫຼັງ​ຈາກ​ນັ້ນ​.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ແຕ່​ເຈົ້າ​ບໍ່​ຕ້ອງ​ຢ້ານ​ຄວາມ​ຕາຍ.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ເພາະ​ວ່າ​ພະ​ເຍຊູ​ເປັນ​ຜູ້​ປົກຄອງ​ຄວາມ​ຕາຍ.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ແລະພວກເຮົາເຊື່ອໃນພຣະເຢຊູຜູ້ທີ່ເອົາຊະນະຄວາມຕາຍ.</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rgbClr val="ff0000"/>
                </a:solidFill>
              </a:rPr>
              <a:t>ພະເຍຊູແມ່ນໃຜ?</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ພຣະເຢຊູແມ່ນ..</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ພະ​ເຍຊູ​ເປັນ​ຜູ້​ໃຫ້​ຊີວິດ ແລະ​ເປັນ​ຜູ້​ປົກຄອງ​ຊີວິດ​ໃນ​ເວລາ​ດຽວ​ກັນ.</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“ທາລິທາກຸມ!” ແມ່ນຫຍັງ? ຫມາຍຄວາມວ່າ?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lo" sz="2800">
                <a:solidFill>
                  <a:schemeClr val="tx1">
                    <a:lumMod val="65000"/>
                    <a:lumOff val="35000"/>
                  </a:schemeClr>
                </a:solidFill>
              </a:rPr>
              <a:t>ສາວນ້ອຍ, ອາຫານເຊົ້າ!</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ສາວນ້ອຍ, ໄປນອນ!</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ສາວນ້ອຍ, ລຸກຂຶ້ນ!</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ສາວນ້ອຍ, ຮ້ອງເພງ!</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③ </a:t>
            </a:r>
            <a:r xmlns:a="http://schemas.openxmlformats.org/drawingml/2006/main">
              <a:rPr altLang="ko-KR" lang="lo" sz="2800">
                <a:solidFill>
                  <a:srgbClr val="ff0000"/>
                </a:solidFill>
              </a:rPr>
              <a:t>ສາວນ້ອຍ, ລຸກຂຶ້ນ!</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ພຣະອົງໄດ້ຈັບມືຂອງນາງແລະເວົ້າກັບນາງ, "Talitha koum!" (ຊຶ່ງຫມາຍຄວາມວ່າ, "ສາວນ້ອຍ, ຂ້ອຍເວົ້າກັບເຈົ້າ, ລຸກຂຶ້ນ!").</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ມາກ</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5:</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ມື້ນີ້</a:t>
            </a:r>
            <a:r xmlns:a="http://schemas.openxmlformats.org/drawingml/2006/main">
              <a:rPr altLang="en-US" lang="lo" sz="4000">
                <a:solidFill>
                  <a:srgbClr val="ff0000"/>
                </a:solidFill>
              </a:rPr>
              <a:t> </a:t>
            </a:r>
            <a:r xmlns:a="http://schemas.openxmlformats.org/drawingml/2006/main">
              <a:rPr altLang="ko-KR" lang="lo" sz="4000">
                <a:solidFill>
                  <a:srgbClr val="ff0000"/>
                </a:solidFill>
              </a:rPr>
              <a:t>ແບບສອບຖາມ</a:t>
            </a:r>
            <a:r xmlns:a="http://schemas.openxmlformats.org/drawingml/2006/main">
              <a:rPr altLang="en-US" lang="l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ພະ​ເຍຊູ​ເກີດ​ຢູ່​ໃສ?</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ແມ່ນ</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ເຮືອນ</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ພະລາຊະວັງ</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​ໃນ​ຮາງ​ຫຍ້າ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ໂຮງແຮມຫລູຫລາ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③ </a:t>
            </a:r>
            <a:r xmlns:a="http://schemas.openxmlformats.org/drawingml/2006/main">
              <a:rPr altLang="ko-KR" lang="lo" sz="2800">
                <a:solidFill>
                  <a:srgbClr val="ff0000"/>
                </a:solidFill>
              </a:rPr>
              <a:t>​ໃນ​ຮາງ​ຫຍ້າ</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64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ຄົນປ່ວຍຢູ່ເບເທສດາ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ຫຼັງຈາກນັ້ນ, ພຣະເຢຊູໄດ້ກ່າວກັບເຂົາ, "ລຸກຂຶ້ນ, ເອົາຜ້າປູຂອງທ່ານແລະຍ່າງໄປ."</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lo" altLang="ko-KR" sz="3600">
                <a:solidFill>
                  <a:schemeClr val="tx1">
                    <a:lumMod val="65000"/>
                    <a:lumOff val="35000"/>
                  </a:schemeClr>
                </a:solidFill>
              </a:rPr>
              <a:t>ໃນເວລາດຽວຜູ້ຊາຍໄດ້ຮັບການປິ່ນປົວ; ລາວ​ໄດ້​ເອົາ​ຜ້າ​ເຕັ້ນ​ຂອງ​ລາວ​ແລະ​ຍ່າງ. ມື້​ທີ່​ເຫດການ​ນີ້​ເກີດ​ຂຶ້ນ​ເປັນ​ວັນ​ຊະບາໂຕ</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ໂຢ​ຮັນ 5:</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ມີ​ສະ​ນຸກ​ເກີ​ທີ່​ມີ​ຊື່​ວ່າ Bethesda ໃນ​ເຢ​ຣູ​ຊາ​ເລັມ. ຄົນເຈັບເປັນຈຳນວນຫຼວງຫຼາຍໄດ້ເຕົ້າໂຮມກັນຢູ່ທີ່ນັ້ນລໍຖ້າການເຄື່ອນຍ້າຍຂອງນ້ຳ.</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ເພາະ​ທູດ​ອົງ​ໜຶ່ງ​ຂອງ​ພຣະ​ຜູ້​ເປັນ​ເຈົ້າ​ໄດ້​ລົງ​ໃນ​ບາງ​ລະດູ​ການ​ລົງ​ໄປ​ໃນ​ສະ​ນ້ຳ ແລະ ກະຕຸ້ນ​ນ້ຳ; ຜູ້​ໃດ​ກ່ອນ, ຫຼັງ​ຈາກ​ນ້ຳ​ທີ່​ຖອກ​ລົງ​ແລ້ວ, ກ້າວ​ເຂົ້າ​ໄປ​ກໍ​ດີ​ຈາກ​ພະ​ຍາດ​ອັນ​ໃດ​ກໍ​ຕາມ.</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ມີຜູ້ຊາຍທີ່ບໍ່ສາມາດຍ່າງໄດ້. ເມື່ອ​ພະ​ເຍຊູ​ເຫັນ​ພະອົງ ແລະ​ຖາມ​ຊາຍ​ຄົນ​ນັ້ນ​ທີ່​ນັ້ນ​ເປັນ​ເວລາ​ສາມ​ສິບ​ແປດ​ປີ. "ເຈົ້າຢາກດີບໍ?"</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“ທ່ານເອີຍ, ຂ້າພະເຈົ້າບໍ່ມີໃຜຊ່ວຍຂ້າພະເຈົ້າເຂົ້າໄປໃນສະລອຍນ້ໍາໃນເວລາທີ່ນ້ໍາໄດ້ stirring. ຊ່ວຍ​ຂ້ອຍ​ແດ່!" ແລ້ວ​ພຣະເຢຊູເຈົ້າ​ກໍ​ກ່າວ​ແກ່​ລາວ​ວ່າ, “ຈົ່ງ​ລຸກ​ຂຶ້ນ! ເອົາຜ້າຫົ່ມຂອງເຈົ້າແລະຍ່າງໄປ."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ດັ່ງ​ທີ່​ພະ​ເຍຊູ​ບອກ​ວ່າ​ພະອົງ​ໄດ້​ເອົາ​ບ່ອນ​ນອນ​ແລະ​ຍ່າງ​ໄປ. ໃນ​ທັນ​ໃດ​ນັ້ນ ຜູ້​ຊາຍ​ທີ່​ເຈັບ​ປ່ວຍ​ເປັນ​ເວລາ 38 ປີ​ກໍ​ຫາຍ​ດີ.</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lo" altLang="ko-KR" sz="3600">
                <a:solidFill>
                  <a:schemeClr val="tx1">
                    <a:lumMod val="65000"/>
                    <a:lumOff val="35000"/>
                  </a:schemeClr>
                </a:solidFill>
              </a:rPr>
              <a:t>ສິ່ງທີ່ຈໍາເປັນທີ່ສຸດສໍາລັບຄົນເຈັບຢູ່ໃນສະນຸກເກີຂອງ Bethesda ແມ່ນ</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o" altLang="ko-KR" sz="3600">
                <a:solidFill>
                  <a:schemeClr val="tx1">
                    <a:lumMod val="65000"/>
                    <a:lumOff val="35000"/>
                  </a:schemeClr>
                </a:solidFill>
              </a:rPr>
              <a:t>ທີ່ຈະໄດ້ຮັບການປິ່ນປົວ.</a:t>
            </a:r>
            <a:r xmlns:a="http://schemas.openxmlformats.org/drawingml/2006/main">
              <a:rPr lang="lo"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lo" altLang="ko-KR" sz="3600">
                <a:solidFill>
                  <a:schemeClr val="tx1">
                    <a:lumMod val="65000"/>
                    <a:lumOff val="35000"/>
                  </a:schemeClr>
                </a:solidFill>
              </a:rPr>
              <a:t>ພຣະເຢຊູຮູ້ວ່າພວກເຮົາຕ້ອງການຫຍັງ</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o" altLang="ko-KR" sz="3600">
                <a:solidFill>
                  <a:schemeClr val="tx1">
                    <a:lumMod val="65000"/>
                    <a:lumOff val="35000"/>
                  </a:schemeClr>
                </a:solidFill>
              </a:rPr>
              <a:t>ດີກວ່າພວກເຮົາ.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o" altLang="ko-KR" sz="3600">
                <a:solidFill>
                  <a:schemeClr val="tx1">
                    <a:lumMod val="65000"/>
                    <a:lumOff val="35000"/>
                  </a:schemeClr>
                </a:solidFill>
              </a:rPr>
              <a:t>ພຣະເຢຊູເປັນຜູ້ໃຫ້ເຮົາ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o" altLang="ko-KR" sz="3600">
                <a:solidFill>
                  <a:schemeClr val="tx1">
                    <a:lumMod val="65000"/>
                    <a:lumOff val="35000"/>
                  </a:schemeClr>
                </a:solidFill>
              </a:rPr>
              <a:t>ສິ່ງທີ່ພວກເຮົາຕ້ອງການ.</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t>ພະເຍຊູແມ່ນໃຜ?</a:t>
            </a:r>
            <a:r xmlns:a="http://schemas.openxmlformats.org/drawingml/2006/main">
              <a:rPr lang="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ພຣະເຢຊູແມ່ນ..</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ພະ​ເຍຊູ​ເປັນ​ຜູ້​ປິ່ນປົວ​ພະຍາດ​ທັງ​ປວງ ແລະ​ມີ​ອຳນາດ​ປົກຄອງ​ທຸກ​ສິ່ງ.</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ຄົນ​ເຈັບ​ປ່ວຍ​ຂໍ​ໃຫ້​ພະ​ເຍຊູ​ເຮັດ​ຫຍັງ?</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ປິ່ນປົວພະຍາດຂອງຂ້ອຍ, ກະລຸນາ!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ຊ່ວຍ​ປະ​ຢັດ​ຂ້າ​ພະ​ເຈົ້າ​, ກະ​ລຸ​ນາ​!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ເອົາອາຫານໃຫ້ຂ້ອຍແດ່, ກະລຸນາ!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ຊ່ວຍ​ຂ້າ​ພະ​ເຈົ້າ​ລົງ​ໄປ​ໃນ​ສະ​ນຸກ​ເກີ​ໃນ​ເວ​ລາ​ທີ່​ນ​້​ໍ​າ​ຂຶ້ນ​, ກະ​ລຸ​ນາ​!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④ </a:t>
            </a:r>
            <a:r xmlns:a="http://schemas.openxmlformats.org/drawingml/2006/main">
              <a:rPr lang="lo" altLang="ko-KR" sz="2800">
                <a:solidFill>
                  <a:srgbClr val="ff0000"/>
                </a:solidFill>
              </a:rPr>
              <a:t>ຊ່ວຍ​ຂ້າ​ພະ​ເຈົ້າ​ລົງ​ໄປ​ໃນ​ສະ​ນຸກ​ເກີ​ໃນ​ເວ​ລາ​ທີ່​ນ​້​ໍ​າ​ຂຶ້ນ​, ກະ​ລຸ​ນາ​!</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ມື້​ນີ້​ຢູ່​ໃນ​ເມືອງ​ຂອງ​ດາ​ວິດ​ຜູ້​ຊ່ອຍ​ໃຫ້​ລອດ​ໄດ້​ເກີດ​ມາ​ໃຫ້​ທ່ານ​; ພຣະອົງເປັນພຣະຄຣິດພຣະຜູ້ເປັນເຈົ້າ.</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ມັກ</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ຫຼັງຈາກນັ້ນ, ພຣະເຢຊູໄດ້ກ່າວກັບເຂົາ, "ລຸກຂຶ້ນ, ເອົາຜ້າປູຂອງທ່ານແລະຍ່າງໄປ."</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lo" altLang="ko-KR" sz="3600">
                <a:solidFill>
                  <a:schemeClr val="tx1">
                    <a:lumMod val="65000"/>
                    <a:lumOff val="35000"/>
                  </a:schemeClr>
                </a:solidFill>
              </a:rPr>
              <a:t>9.ໃນ​ທັນ​ທີ​ຜູ້​ຊາຍ​ໄດ້​ຮັບ​ການ​ປິ່ນ​ປົວ​; ລາວ​ໄດ້​ເອົາ​ຜ້າ​ເຕັ້ນ​ຂອງ​ລາວ​ຂຶ້ນ ແລະ​ຍ່າງ. ມື້​ທີ່​ເຫດການ​ນີ້​ເກີດ​ຂຶ້ນ​ເປັນ​ວັນ​ຊະບາໂຕ</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ໂຢ​ຮັນ 5:</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65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ພຣະ​ເຢ​ຊູ​ຜູ້​ທີ່​ໃຫ້​ອາ​ຫານ 5,000 ຜູ້​ຊາຍ</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ຈາກ​ນັ້ນ​ພະ​ເຍຊູ​ກໍ​ເອົາ​ເຂົ້າຈີ່​ມາ​ຂອບ​ໃຈ ແລະ​ແຈກ​ຢາຍ​ໃຫ້​ຜູ້​ທີ່​ນັ່ງ​ຫຼາຍ​ເທົ່າ​ທີ່​ເຂົາ​ຕ້ອງການ. ລາວເຮັດຄືກັນກັບປາ.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ຈອນ</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6:</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ຫຼາຍ​ກວ່າ​ຫ້າ​ພັນ​ຄົນ​ໄດ້​ຮ່ວມ​ກັນ​ຟັງ​ຄຳ​ສັ່ງ​ສອນ​ຂອງ​ພະ​ເຍຊູ.</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ແຕ່ມັນແມ່ນເວລາອາຫານທ່ຽງ. ທຸກ​ຄົນ​ຫິວ​ເຂົ້າ, ແຕ່​ບໍ່​ມີ​ອາຫານ​ກິນ, ທັງ​ໝົດ​ມີ​ປາ​ສອງ​ໂຕ ແລະ​ເຂົ້າຈີ່​ຫ້າ​ກ້ອນ.</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ແລ້ວ​ພະ​ເຍຊູ​ກໍ​ເອົາ​ເຂົ້າ​ຈີ່​ແລະ​ປາ​ມາ​ຂອບ​ໃຈ ແລະ​ແຈກ​ຢາຍ​ໃຫ້​ຄົນ​ທີ່​ນັ່ງ​ຫຼາຍ​ເທົ່າ​ທີ່​ເຂົາ​ຕ້ອງການ.</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ແຕ່, ບາງສິ່ງບາງຢ່າງທີ່ຫນ້າປະຫລາດໃຈເກີດຂຶ້ນ! 5,000 ຄົນ​ພໍ​ຈະ​ເຕັມ!</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ແລະ​ພວກ​ເຂົາ​ໄດ້​ເກັບ​ເອົາ​ແລະ​ຕື່ມ​ຂໍ້​ມູນ​ໃສ່​ສິບ​ສອງ​ກະ​ຕ່າ​ດ້ວຍ​ຕ່ອນ​ຂອງ​ເຂົ້າ​ບາ​ເລ​ຫ້າ​ທີ່​ຍັງ​ເຫຼືອ​ຂອງ​ຄົນ​ທີ່​ໄດ້​ກິນ​.</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solidFill>
                  <a:schemeClr val="tx1">
                    <a:lumMod val="65000"/>
                    <a:lumOff val="35000"/>
                  </a:schemeClr>
                </a:solidFill>
              </a:rPr>
              <a:t>ສໍາລັບພວກເຮົາບໍ່ມີວິທີທີ່ຈະເຮັດໃຫ້ຫຼາຍກ່ວາ 5,000 ຄົນເຕັມ</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ມີເຂົ້າຈີ່ຫ້າກ້ອນ ແລະປາສອງອັນ.</a:t>
            </a:r>
            <a:r xmlns:a="http://schemas.openxmlformats.org/drawingml/2006/main">
              <a:rPr lang="l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ແຕ່ພຣະເຢຊູ, ພຣະບຸດຂອງພຣະເຈົ້າ, ໄດ້ເຮັດການອັດສະຈັນກັບເຂົາເຈົ້າ.</a:t>
            </a:r>
            <a:r xmlns:a="http://schemas.openxmlformats.org/drawingml/2006/main">
              <a:rPr lang="l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ມັນເປັນສິ່ງ ສຳ ຄັນກວ່າທີ່ພວກເຮົາຢູ່ກັບພຣະເຢຊູສະ ເໝີ ໄປກ່ວາວ່າພວກເຮົາມີຫຍັງຫຼາຍຫຼືບໍ່ມີ.</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t>ພະເຍຊູແມ່ນໃຜ?</a:t>
            </a:r>
            <a:r xmlns:a="http://schemas.openxmlformats.org/drawingml/2006/main">
              <a:rPr lang="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ພຣະເຢຊູແມ່ນ..</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ພະ​ເຍຊູ​ເປັນ​ຜູ້​ທີ່​ສາມາດ​ໃຫ້​ອາຫານ​ແກ່​ເຮົາ​ຢ່າງ​ອຸດົມສົມບູນ.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47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ສຸກສັນວັນເກີດກັບພຣະເຢຊູ</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ຫຼັງ​ຈາກ​ທີ່​ພະ​ເຍຊູ​ໃຫ້​ອາຫານ 5,000 ຄົນ​ເຫຼືອ​ອາຫານ​ຫຼາຍ​ປານ​ໃດ?</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ສິບກະຕ່າ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ສິບເອັດກະຕ່າ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ສິບສອງກະຕ່າ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ສິບສາມກະຕ່າ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③ </a:t>
            </a:r>
            <a:r xmlns:a="http://schemas.openxmlformats.org/drawingml/2006/main">
              <a:rPr lang="lo" altLang="ko-KR" sz="2800">
                <a:solidFill>
                  <a:srgbClr val="ff0000"/>
                </a:solidFill>
              </a:rPr>
              <a:t>ສິບສອງກະຕ່າ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ຈາກ​ນັ້ນ​ພະ​ເຍຊູ​ກໍ​ເອົາ​ເຂົ້າຈີ່​ມາ​ຂອບ​ໃຈ ແລະ​ແຈກ​ຢາຍ​ໃຫ້​ຜູ້​ທີ່​ນັ່ງ​ຫຼາຍ​ເທົ່າ​ທີ່​ເຂົາ​ຕ້ອງການ. ລາວເຮັດຄືກັນກັບປາ.</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ຈອນ</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6:</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66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ພະ​ເຍຊູ​ກຳລັງ​ຍ່າງ​ເທິງ​ນໍ້າ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ເມື່ອ​ເຂົາ​ເຈົ້າ​ຂີ່​ເຮືອ​ໄປ​ໄດ້​ສາມ​ຫຼື​ສາມ​ກິໂລແມັດ​ເຄິ່ງ​ແລ້ວ ເຂົາ​ກໍ​ເຫັນ​ພະ​ເຍຊູ​ຫຍັບ​ເຂົ້າ​ມາ​ໃກ້​ເຮືອ​ຍ່າງ​ຢູ່​ເທິງ​ນໍ້າ; ແລະ ພວກ​ເຂົາ​ຢ້ານ​ກົວ.</a:t>
            </a:r>
            <a:endParaRPr xmlns:a="http://schemas.openxmlformats.org/drawingml/2006/main" lang="en-US" altLang="ko-KR" sz="3600"/>
          </a:p>
          <a:p>
            <a:pPr xmlns:a="http://schemas.openxmlformats.org/drawingml/2006/main" lvl="0">
              <a:defRPr/>
            </a:pPr>
            <a:r xmlns:a="http://schemas.openxmlformats.org/drawingml/2006/main">
              <a:rPr lang="lo" altLang="ko-KR" sz="3600"/>
              <a:t>ແຕ່​ພຣະ​ອົງ​ໄດ້​ກ່າວ​ກັບ​ເຂົາ​ເຈົ້າ​ວ່າ, "ແມ່ນ​ຂ້າ​ພະ​ເຈົ້າ​, ບໍ່​ຕ້ອງ​ຢ້ານ​ກົວ."</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ຈອນ</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6:</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ໃນ​ຂະນະ​ທີ່​ພະ​ເຍຊູ​ອະທິດຖານ​ຢູ່​ເທິງ​ພູເຂົາ​ດ້ວຍ​ຕົວ​ເອງ ພວກ​ສາວົກ​ກໍ​ຂີ່​ເຮືອ​ໄປ​ທີ່​ທະເລ​ສາບ.</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ໃນ​ທີ່​ສຸດ, ມັນ​ເປັນ​ຄວາມ​ມືດ ແລະ​ລົມ​ແລະ​ນ້ຳ​ກໍ​ແຮງ​ຂຶ້ນ​ແລະ​ແຮງ.</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“ເບິ່ງຢູ່ບ່ອນນັ້ນ! ມີ​ຄົນ​ຍ່າງ​ຢູ່​ເທິງ​ນ້ຳ!” ເຂົາ​ເຈົ້າ​ຢ້ານ. ຫນຶ່ງໃນພວກເຂົາຮ້ອງວ່າ, "ມີຄົນຍ່າງຢູ່ເທິງນ້ໍາ!"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"ມັນແມ່ນຂ້ອຍ: ຢ່າຢ້ານ!" ມັນແມ່ນພຣະເຢຊູຜູ້ທີ່ຍ່າງຢູ່ເທິງນ້ໍາ.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ພວກເຂົາປະຫລາດໃຈກັບເລື່ອງນີ້. ເຂົາ​ເຈົ້າ​ຕ້ອນຮັບ​ພະ​ເຍຊູ​ຢູ່​ເທິງ​ເຮືອ. ເຂົາ​ເຈົ້າ​ຄິດ​ວ່າ, “ພະ​ເຍຊູ​ຕ້ອງ​ເປັນ​ບຸດ​ຂອງ​ພະເຈົ້າ!”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solidFill>
                  <a:schemeClr val="tx1">
                    <a:lumMod val="65000"/>
                    <a:lumOff val="35000"/>
                  </a:schemeClr>
                </a:solidFill>
              </a:rPr>
              <a:t>ຍ່າງເທິງນ້ໍາແມ່ນບາງສິ່ງບາງຢ່າງ</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ບໍ່ມີໃຜສາມາດເຮັດໄດ້.</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ແຕ່​ພະ​ເຍຊູ​ຍ່າງ​ເທິງ​ນໍ້າ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ເພື່ອຊອກຫາສາວົກຂອງພຣະອົງ.</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ເພາະ​ພະ​ເຍຊູ​ເປັນ​ຄົນ​ພິເສດ.</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ລູກຊາຍຂອງພຣະເຈົ້າ.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ພວກເຮົາຈໍາເປັນຕ້ອງເຊື່ອແທ້ໆ</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ວ່າພຣະເຢຊູເປັນພຣະບຸດຂອງພຣະເຈົ້າ.</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ມື້ນີ້</a:t>
            </a:r>
            <a:r xmlns:a="http://schemas.openxmlformats.org/drawingml/2006/main">
              <a:rPr altLang="en-US" lang="lo" sz="4000">
                <a:solidFill>
                  <a:srgbClr val="ff0000"/>
                </a:solidFill>
              </a:rPr>
              <a:t> </a:t>
            </a:r>
            <a:r xmlns:a="http://schemas.openxmlformats.org/drawingml/2006/main">
              <a:rPr altLang="ko-KR" lang="lo" sz="4000">
                <a:solidFill>
                  <a:srgbClr val="ff0000"/>
                </a:solidFill>
              </a:rPr>
              <a:t>ຄໍາ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ເມື່ອ​ມາ​ເຖິງ​ເຮືອນ ເຂົາ​ໄດ້​ເຫັນ​ເດັກ​ນ້ອຍ​ກັບ​ມາຣີ​ແມ່​ຂອງ​ຕົນ ແລະ​ໄດ້​ກົ້ມ​ຂາບ​ຂາບ​ໄຫວ້​ພະອົງ. ແລ້ວ​ເຂົາ​ກໍ​ເປີດ​ຊັບ​ສົມບັດ​ຂອງ​ຕົນ ແລະ​ນຳ​ຂອງ​ຂວັນ​ເປັນ​ຄຳ ແລະ​ເຄື່ອງ​ຫອມ ແລະ​ໄມ້​ຫອມ​ຂອງ​ພະອົງ.</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solidFill>
                  <a:srgbClr val="ff0000"/>
                </a:solidFill>
              </a:rPr>
              <a:t>ພະເຍຊູແມ່ນໃຜ?</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ພຣະເຢຊູແມ່ນ..</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ຣະ​ເຢ​ຊູ​ເປັນ​ຜູ້​ທີ່​ມາ​ຫາ​ພວກ​ເຮົາ​ເພື່ອ​ຊ່ວຍ​ແລະ​ຊ່ວຍ​ປະ​ຢັດ​ພວກ​ເຮົາ​ບໍ່​ວ່າ​ພວກ​ເຮົາ​ຈະ​ມີ​ອຸ​ປະ​ສັກ​ໃດໆ​.</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ພະເຍຊູມາຫາພວກສາວົກຢູ່ກາງທະເລສາບໄດ້ແນວໃດ??</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​ບິນ​ເທິງ​ນ​້​ໍ​າ ..</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ຂຶ້ນເຮືອໄວ...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ລອຍ..</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ຍ່າງເທິງນ້ໍາ..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④ </a:t>
            </a:r>
            <a:r xmlns:a="http://schemas.openxmlformats.org/drawingml/2006/main">
              <a:rPr lang="lo" altLang="ko-KR" sz="2800">
                <a:solidFill>
                  <a:srgbClr val="ff0000"/>
                </a:solidFill>
              </a:rPr>
              <a:t>ຍ່າງເທິງນ້ໍາ..</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ເມື່ອ​ເຂົາ​ເຈົ້າ​ຂີ່​ເຮືອ​ໄປ​ໄດ້​ສາມ​ຫຼື​ສາມ​ກິໂລແມັດ​ເຄິ່ງ​ແລ້ວ ເຂົາ​ກໍ​ເຫັນ​ພະ​ເຍຊູ​ຫຍັບ​ເຂົ້າ​ມາ​ໃກ້​ເຮືອ​ຍ່າງ​ຢູ່​ເທິງ​ນໍ້າ; ແລະ ພວກ​ເຂົາ​ຢ້ານ​ກົວ.</a:t>
            </a:r>
            <a:endParaRPr xmlns:a="http://schemas.openxmlformats.org/drawingml/2006/main" lang="en-US" altLang="ko-KR" sz="3600"/>
          </a:p>
          <a:p>
            <a:pPr xmlns:a="http://schemas.openxmlformats.org/drawingml/2006/main" lvl="0">
              <a:defRPr/>
            </a:pPr>
            <a:r xmlns:a="http://schemas.openxmlformats.org/drawingml/2006/main">
              <a:rPr lang="lo" altLang="ko-KR" sz="3600"/>
              <a:t>ແຕ່​ພຣະ​ອົງ​ໄດ້​ກ່າວ​ກັບ​ເຂົາ​ເຈົ້າ​ວ່າ, "ແມ່ນ​ຂ້າ​ພະ​ເຈົ້າ​, ບໍ່​ຕ້ອງ​ຢ້ານ​ກົວ."</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ຈອນ</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6:</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67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ການສາລະພາບຂອງເປໂຕຂອງພຣະຄຣິດ</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ຊີໂມນເປໂຕຕອບວ່າ, “ທ່ານຄືພຣະຄຣິດ, ພຣະບຸດຂອງພຣະເຈົ້າຜູ້ຊົງພຣະຊົນຢູ່.”</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ມັດທາຍ</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16:</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໑໖</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ມື້ຫນຶ່ງ, ພຣະເຢຊູໄດ້ຖາມພວກສາວົກຂອງພຣະອົງ, "ປະຊາຊົນເວົ້າວ່າບຸດມະນຸດແມ່ນໃຜ?"</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ພວກເຂົາຕອບວ່າ, “ບາງຄົນເວົ້າວ່າ ໂຢຮັນບັບຕິສະໂຕ; ຄົນອື່ນເວົ້າວ່າເອລີຢາ; ແລະຫນຶ່ງໃນສາດສະດາ."</a:t>
            </a:r>
            <a:r xmlns:a="http://schemas.openxmlformats.org/drawingml/2006/main">
              <a:rPr lang="l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"ແຕ່ເຈົ້າເດ?" ເຂົາ​ຖາມ​ວ່າ. "ເຈົ້າເວົ້າວ່າຂ້ອຍແມ່ນໃຜ?"</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ຊີໂມນເປໂຕຕອບວ່າ, “ທ່ານຄືພຣະຄຣິດ, ພຣະບຸດຂອງພຣະເຈົ້າຜູ້ຊົງພຣະຊົນຢູ່.”</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ພະ​ເຍຊູ​ກ່າວ​ດ້ວຍ​ຄວາມ​ຍິນດີ. "ເຈົ້າເວົ້າຖືກກັບການສາລະພາບຂອງເຈົ້າ! ຢູ່ເທິງຫີນນີ້ຂ້ອຍຈະສ້າງໂບດຂອງຂ້ອຍ!"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ເມື່ອ​ພະ​ເຍຊູ​ເກີດ ມີ​ດາວ​ດວງ​ໜຶ່ງ​ປາກົດ​ໃຫ້​ພວກ​ໝໍ​ຢູ່​ທາງ​ທິດ​ຕາເວັນອອກ.</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lo" altLang="ko-KR" sz="3600">
                <a:solidFill>
                  <a:schemeClr val="tx1">
                    <a:lumMod val="65000"/>
                    <a:lumOff val="35000"/>
                  </a:schemeClr>
                </a:solidFill>
              </a:rPr>
              <a:t>ເປໂຕ​ຮູ້​ຢ່າງ​ແທ້​ຈິງ​ວ່າ​ພະ​ເຍຊູ​ແມ່ນ​ໃຜ ແລະ​ລາວ​ກໍ​ສາລະພາບ​ຢ່າງ​ແທ້​ຈິງ​ກ່ຽວ​ກັບ​ພະ​ເຍຊູ.</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o" altLang="ko-KR" sz="3600">
                <a:solidFill>
                  <a:schemeClr val="tx1">
                    <a:lumMod val="65000"/>
                    <a:lumOff val="35000"/>
                  </a:schemeClr>
                </a:solidFill>
              </a:rPr>
              <a:t>ແລະ ຫຼັງ ຈາກ ໄດ້ ຍິນ ນີ້ ພຣະ ເຢ ຊູ ໄດ້ ສັນ ລະ ເສີນ ເປ ໂຕ ສໍາ ລັບ ການ ສາ ລະ ພາບ ທີ່ ຖືກ ຕ້ອງ .</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o" altLang="ko-KR" sz="3600">
                <a:solidFill>
                  <a:schemeClr val="tx1">
                    <a:lumMod val="65000"/>
                    <a:lumOff val="35000"/>
                  </a:schemeClr>
                </a:solidFill>
              </a:rPr>
              <a:t>ພວກເຮົາຄິດວ່າພຣະເຢຊູເປັນໃຜ?</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o" altLang="ko-KR" sz="3600">
                <a:solidFill>
                  <a:schemeClr val="tx1">
                    <a:lumMod val="65000"/>
                    <a:lumOff val="35000"/>
                  </a:schemeClr>
                </a:solidFill>
              </a:rPr>
              <a:t>ເຮົາ​ຕ້ອງ​ຮູ້ຈັກ​ພະ​ເຍຊູ​ຢ່າງ​ແທ້​ຈິງ​ຕາມ​ທີ່​ຄຳພີ​ໄບເບິນ​ບອກ ແລະ​ເຮົາ​ຕ້ອງ​ສາລະພາບ​ເລື່ອງ​ພະ​ເຍຊູ​ຕາມ​ທີ່​ຄຳພີ​ໄບເບິນ​ບອກ.</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solidFill>
                  <a:srgbClr val="ff0000"/>
                </a:solidFill>
              </a:rPr>
              <a:t>ພະເຍຊູແມ່ນໃຜ?</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ພຣະເຢຊູແມ່ນ..</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ຣະ​ເຢ​ຊູ​ເປັນ​ຜູ້​ທີ່​ສ້າງ​ສາດ​ສະ​ຫນາ​ຈັກ​ຂອງ​ຕົນ​ກ່ຽວ​ກັບ​ການ​ສາ​ລະ​ພາບ​ຄວາມ​ເຊື່ອ​ທີ່​ຖືກ​ຕ້ອງ​.</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ເປໂຕເວົ້າວ່າພຣະເຢຊູແມ່ນໃຜ?</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ພຣະ​ຄຣິດ, ພຣະ​ບຸດ​ຂອງ​ພຣະ​ເຈົ້າ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ເອລີຢາ​ທີ່​ມີ​ພະລັງ</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ໂຢຮັນບັບຕິສະໂຕ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ເຢເຣມີຢາ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① </a:t>
            </a:r>
            <a:r xmlns:a="http://schemas.openxmlformats.org/drawingml/2006/main">
              <a:rPr lang="lo" altLang="ko-KR" sz="2800">
                <a:solidFill>
                  <a:srgbClr val="ff0000"/>
                </a:solidFill>
              </a:rPr>
              <a:t>ພຣະ​ຄຣິດ, ພຣະ​ບຸດ​ຂອງ​ພຣະ​ເຈົ້າ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ຊີໂມນເປໂຕຕອບວ່າ, “ທ່ານຄືພຣະຄຣິດ, ພຣະບຸດຂອງພຣະເຈົ້າຜູ້ຊົງພຣະຊົນຢູ່.”</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ມັດທາຍ</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16:</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໑໖</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68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ເລື່ອງຂອງຜູ້ຊາຍທີ່ໂງ່ຈ້າ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"ແຕ່ພຣະເຈົ້າກ່າວກັບລາວວ່າ, 'ເຈົ້າໂງ່, ຄືນນີ້ຊີວິດຂອງເຈົ້າຈະຖືກຮຽກຮ້ອງຈາກເຈົ້າ, ແລ້ວຜູ້ໃດຈະເອົາສິ່ງທີ່ເຈົ້າໄດ້ກະກຽມໄວ້ສໍາລັບຕົວເອງ?'</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ລູກາ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“ພຣະ​ເຢ​ຊູ​ໄດ້​ກ່າວ​ວ່າ, “ຊີ​ວິດ​ຂອງ​ຜູ້​ຊາຍ​ບໍ່​ມີ​ຫຍັງ​ກ່ຽວ​ກັບ​ສິ່ງ​ທີ່​ຕົນ​ມີ.”</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ແລະພຣະເຢຊູໄດ້ເລົ່າເລື່ອງໜຶ່ງໃຫ້ພວກເຮົາຟັງ.</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lo" altLang="ko-KR" sz="3200">
                <a:solidFill>
                  <a:schemeClr val="tx1">
                    <a:lumMod val="65000"/>
                    <a:lumOff val="35000"/>
                  </a:schemeClr>
                </a:solidFill>
              </a:rPr>
              <a:t>ມັນກ່ຽວກັບຜູ້ຊາຍທີ່ໂງ່ຈ້າ.</a:t>
            </a:r>
            <a:r xmlns:a="http://schemas.openxmlformats.org/drawingml/2006/main">
              <a:rPr lang="l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ເສດຖີ​ມີ​ຄວາມ​ສຸກ​ທີ່​ຈະ​ສ້າງ​ສາງ​ໃຫຍ່​ຂຶ້ນ​ເພື່ອ​ຄວາມ​ຮັ່ງມີ​ແລະ​ເຂົ້າ​ຂອງ​ເຂົາ. "ຂ້ອຍໄດ້ເກັບອາຫານຫຼາຍຢ່າງຢູ່ໃນສາງ, ຈິດວິນຍານຂອງຂ້ອຍ, ດຽວນີ້ມີຄວາມສຸກກັບຕົວເອງ!"</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ແລ້ວ​ພະເຈົ້າ​ບອກ​ຄົນ​ຮັ່ງມີ.</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o" altLang="ko-KR" sz="2800">
                <a:solidFill>
                  <a:schemeClr val="tx1">
                    <a:lumMod val="65000"/>
                    <a:lumOff val="35000"/>
                  </a:schemeClr>
                </a:solidFill>
              </a:rPr>
              <a:t>"ເຈົ້າເປັນຄົນໂງ່! ຖ້າຂ້ອຍເອົາຊີວິດຂອງເຈົ້າໃນມື້ນີ້, ຊັບສົມບັດຂອງເຈົ້າຈະເປັນຂອງໃຜ?"</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“ດາວດວງນີ້ເຫັນໄດ້ເມື່ອກະສັດເກີດ! ໄປ​ຕາມ​ດາວ!” ທ່ານຫມໍເລີ່ມປະຕິບັດຕາມດາວ.</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ພະ​ເຍຊູ​ເວົ້າ​ຈົບ​ແລ້ວ​ກ່າວ​ວ່າ,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o" altLang="ko-KR" sz="2800">
                <a:solidFill>
                  <a:schemeClr val="tx1">
                    <a:lumMod val="65000"/>
                    <a:lumOff val="35000"/>
                  </a:schemeClr>
                </a:solidFill>
              </a:rPr>
              <a:t>“ຢ່າ​ເກັບ​ຊັບ​ສົມບັດ​ໄວ້​ໃຫ້​ເຈົ້າ, ແຕ່​ເພື່ອ​ພະເຈົ້າ ຈົ່ງ​ເຮັດ​ສຸດ​ຄວາມ​ສາມາດ​ເພື່ອ​ຊ່ວຍ​ຄົນ​ທີ່​ຂັດສົນ.</a:t>
            </a:r>
            <a:r xmlns:a="http://schemas.openxmlformats.org/drawingml/2006/main">
              <a:rPr lang="l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lo" altLang="ko-KR" sz="3500">
                <a:solidFill>
                  <a:schemeClr val="tx1">
                    <a:lumMod val="65000"/>
                    <a:lumOff val="35000"/>
                  </a:schemeClr>
                </a:solidFill>
              </a:rPr>
              <a:t>ເງິນຂອງເຈົ້າໃຊ້ເພື່ອຫຍັງ?</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lo" altLang="ko-KR" sz="3500">
                <a:solidFill>
                  <a:schemeClr val="tx1">
                    <a:lumMod val="65000"/>
                    <a:lumOff val="35000"/>
                  </a:schemeClr>
                </a:solidFill>
              </a:rPr>
              <a:t>ມັນຖືກນໍາໃຊ້ເພື່ອຄວາມພໍໃຈຂອງເຈົ້າເທົ່ານັ້ນບໍ?</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lo" altLang="ko-KR" sz="3500">
                <a:solidFill>
                  <a:schemeClr val="tx1">
                    <a:lumMod val="65000"/>
                    <a:lumOff val="35000"/>
                  </a:schemeClr>
                </a:solidFill>
              </a:rPr>
              <a:t>ຄວນໃຊ້ເງິນ</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lo" altLang="ko-KR" sz="3500">
                <a:solidFill>
                  <a:schemeClr val="tx1">
                    <a:lumMod val="65000"/>
                    <a:lumOff val="35000"/>
                  </a:schemeClr>
                </a:solidFill>
              </a:rPr>
              <a:t>ສໍາລັບລັດສະຫມີພາບຂອງພຣະເຈົ້າ.</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lo" altLang="ko-KR" sz="3500">
                <a:solidFill>
                  <a:schemeClr val="tx1">
                    <a:lumMod val="65000"/>
                    <a:lumOff val="35000"/>
                  </a:schemeClr>
                </a:solidFill>
              </a:rPr>
              <a:t>ພວກເຮົາເປັນປະຊາຊົນຂອງອານາຈັກຂອງພຣະເຈົ້າ. ດັ່ງນັ້ນ, ມັນເປັນສິ່ງຈໍາເປັນສໍາລັບພວກເຮົາທີ່ຈະຊ່ວຍເຫຼືອຄົນທຸກຍາກດ້ວຍເງິນຂອງພວກເຮົາເອງ.</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t>ພະເຍຊູແມ່ນໃຜ?</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ພະ​ເຍຊູ​ເປັນ​ເຈົ້າ​ຂອງ​ຊີວິດ ແລະ​ຄວາມ​ຮັ່ງມີ​ທັງ​ປວງ.</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ເສດຖີທີ່ໂງ່ຈ້າເຮັດຫຍັງເພື່ອຈິດວິນຍານຂອງລາວ?</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ພະອົງ​ຊ່ວຍ​ຄົນ​ທຸກ​ຍາກ.</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ລາວ​ນະມັດສະການ​ພະເຈົ້າ.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ພຣະ​ອົງ​ໄດ້​ປະ​ກາດ​ພຣະ​ກິດ​ຕິ​ຄຸນ​.</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ລາວ​ໄດ້​ເກັບ​ຄວາມ​ຮັ່ງ​ມີ​ຢ່າງ​ຫຼວງ​ຫຼາຍ.</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④ </a:t>
            </a:r>
            <a:r xmlns:a="http://schemas.openxmlformats.org/drawingml/2006/main">
              <a:rPr lang="lo" altLang="ko-KR" sz="2800">
                <a:solidFill>
                  <a:srgbClr val="ff0000"/>
                </a:solidFill>
              </a:rPr>
              <a:t>ລາວ​ໄດ້​ເກັບ​ຄວາມ​ຮັ່ງ​ມີ​ຢ່າງ​ຫຼວງ​ຫຼາຍ.</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"ແຕ່ພຣະເຈົ້າກ່າວກັບລາວວ່າ, 'ເຈົ້າໂງ່, ຄືນນີ້ຊີວິດຂອງເຈົ້າຈະຖືກຮຽກຮ້ອງຈາກເຈົ້າ, ແລ້ວຜູ້ໃດຈະເອົາສິ່ງທີ່ເຈົ້າໄດ້ກະກຽມໄວ້ສໍາລັບຕົວເອງ?'</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ລູກາ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69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ຊອກຫາແກະທີ່ຫຼົງຫາຍ</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ເຮົາ​ບອກ​ພວກ​ເຈົ້າ​ວ່າ ໃນ​ທຳ​ມະ​ດາ​ຈະ​ມີ​ຄວາມ​ປິ​ຕິ​ຍິນ​ດີ​ຫລາຍ​ກວ່າ​ຢູ່​ໃນ​ສະ​ຫວັນ​ຕໍ່​ຄົນ​ບາບ​ຜູ້​ໜຶ່ງ​ທີ່​ກັບ​ໃຈ​ຫລາຍ​ກວ່າ​ຄົນ​ຊອບ​ທຳ​ເກົ້າ​ສິບ​ເກົ້າ​ຄົນ​ທີ່​ບໍ່​ຈຳ​ເປັນ​ຕ້ອງ​ກັບ​ໃຈ.</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ລູກາ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ມື້ຫນຶ່ງແກະຖືກປະໄວ້ຢູ່ຄົນດຽວ, ແຍກອອກຈາກຝູງແກະຂອງຫມູ່ເພື່ອນຂອງນາງ.</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ຄົນ​ລ້ຽງ​ແກະ​ນັບ​ຝູງ​ແກະ​ແລະ​ພົບ​ວ່າ​ຫນຶ່ງ​ໃນ​ຮ້ອຍ​ໄດ້​ຫາຍ​ໄປ!</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ຜູ້​ລ້ຽງ​ແກະ​ໄດ້​ປ່ອຍ​ແກະ 99 ໂຕ ແລະ​ອອກ​ໄປ​ຊອກ​ຫາ​ໂຕ​ທີ່​ເສຍ​ໄປ.</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ດາວ​ໄດ້​ຢຸດ​ຢູ່​ເທິງ​ຄອກ​ຂອງ​ເມືອງ​ເບັດ​ເລ​ເຮັມ. ຄຳພີ​ໄບເບິນ​ໄດ້​ພະຍາກອນ​ວ່າ​ພະ​ເຍຊູ​ເກີດ​ໃນ​ເມືອງ​ເບັດເລເຮັມ.</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ແລະ​ໃນ​ທີ່​ສຸດ​ຜູ້​ລ້ຽງ​ແກະ​ໄດ້​ພົບ​ເຫັນ​ແກະ​ທີ່​ເສຍ​ໄປ.</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o" altLang="ko-KR" sz="2800">
                <a:solidFill>
                  <a:schemeClr val="tx1">
                    <a:lumMod val="65000"/>
                    <a:lumOff val="35000"/>
                  </a:schemeClr>
                </a:solidFill>
              </a:rPr>
              <a:t>ຜູ້​ລ້ຽງ​ແກະ​ກັບ​ມາ​ກັບ​ບ້ານ​ດ້ວຍ​ຄວາມ​ສຸກ​ແລະ​ມີ​ງານ​ລ້ຽງ​ໃຫຍ່.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ພະ​ເຍຊູ​ເວົ້າ​ຈົບ​ແລ້ວ​ກ່າວ​ວ່າ,</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o" altLang="ko-KR" sz="2800">
                <a:solidFill>
                  <a:schemeClr val="tx1">
                    <a:lumMod val="65000"/>
                    <a:lumOff val="35000"/>
                  </a:schemeClr>
                </a:solidFill>
              </a:rPr>
              <a:t>“ດັ່ງ​ທີ່​ຜູ້​ລ້ຽງ​ແກະ​ພໍ​ໃຈ​ທີ່​ຈະ​ພົບ​ແກະ​ທີ່​ເສຍ​ໄປ,</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o" altLang="ko-KR" sz="2800">
                <a:solidFill>
                  <a:schemeClr val="tx1">
                    <a:lumMod val="65000"/>
                    <a:lumOff val="35000"/>
                  </a:schemeClr>
                </a:solidFill>
              </a:rPr>
              <a:t>ພຣະເຈົ້າພໍໃຈກັບການກັບໃຈຂອງຄົນບາບຄົນດຽວ.”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lo" altLang="ko-KR" sz="3600">
                <a:solidFill>
                  <a:schemeClr val="tx1">
                    <a:lumMod val="65000"/>
                    <a:lumOff val="35000"/>
                  </a:schemeClr>
                </a:solidFill>
              </a:rPr>
              <a:t>ຜູ້​ລ້ຽງ​ແກະ​ຕ້ອງ​ເສຍ​ສະລະ​ນັບ​ບໍ່​ຖ້ວນ​ເພື່ອ​ຊອກ​ຫາ​ແກະ​ທີ່​ເສຍ​ໄປ.</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lo" altLang="ko-KR" sz="3600">
                <a:solidFill>
                  <a:schemeClr val="tx1">
                    <a:lumMod val="65000"/>
                    <a:lumOff val="35000"/>
                  </a:schemeClr>
                </a:solidFill>
              </a:rPr>
              <a:t>ພຣະເຢຊູໄດ້ເສຍສະລະຊີວິດຂອງພຣະອົງເພື່ອຊ່ວຍພວກເຮົາ.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o" altLang="ko-KR" sz="3600">
                <a:solidFill>
                  <a:schemeClr val="tx1">
                    <a:lumMod val="65000"/>
                    <a:lumOff val="35000"/>
                  </a:schemeClr>
                </a:solidFill>
              </a:rPr>
              <a:t>ເຮົາ​ຕ້ອງ​ຂອບໃຈ​ພະ​ເຍຊູ​ທີ່​ຊ່ວຍ​ເຮົາ​ໃຫ້​ລອດ​ຄື​ກັບ​ແກະ​ທີ່​ເສຍ​ໄປ.</a:t>
            </a:r>
            <a:r xmlns:a="http://schemas.openxmlformats.org/drawingml/2006/main">
              <a:rPr lang="lo"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t>ພະເຍຊູແມ່ນໃຜ?</a:t>
            </a:r>
            <a:r xmlns:a="http://schemas.openxmlformats.org/drawingml/2006/main">
              <a:rPr lang="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a:t>
            </a:r>
            <a:r xmlns:a="http://schemas.openxmlformats.org/drawingml/2006/main">
              <a:rPr lang="lo" altLang="en-US" sz="3600">
                <a:solidFill>
                  <a:srgbClr val="0070c0"/>
                </a:solidFill>
              </a:rPr>
              <a:t> </a:t>
            </a:r>
            <a:r xmlns:a="http://schemas.openxmlformats.org/drawingml/2006/main">
              <a:rPr lang="lo" altLang="ko-KR" sz="3600">
                <a:solidFill>
                  <a:srgbClr val="0070c0"/>
                </a:solidFill>
              </a:rPr>
              <a:t>ແມ່ນ..</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ພຣະ ເຢ ຊູ ເປັນ ຜູ້ ທີ່ delight ໃນ ການ ກັບ ໃຈ ຂອງ ພວກ ເຮົາ ຈາກ ບາບ.</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ຜູ້​ລ້ຽງ​ແກະ​ບໍ່​ໄດ້​ເຮັດ​ຫຍັງ​ໃນ​ຂະນະ​ທີ່​ຊອກ​ຫາ​ແກະ​ທີ່​ເສຍ​ໄປ?</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ລາວ​ໄດ້​ປ່ອຍ​ແກະ 99 ໂຕ​ໄວ້​ເພື່ອ​ຊອກ​ຫາ​ໂຕ​ທີ່​ເສຍ​ໄປ.</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ລາວ​ດີ​ໃຈ​ທີ່​ໄດ້​ພົບ​ຜູ້​ສູນ​ເສຍ.</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ລາວ​ຊື້​ແກະ​ໂຕ​ໃໝ່.</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ລາວ​ໄດ້​ຮຽກ​ຮ້ອງ​ໃຫ້​ປະ​ຊາ​ຊົນ​ສໍາ​ລັບ​ການ​ພັກ​.</a:t>
            </a:r>
            <a:r xmlns:a="http://schemas.openxmlformats.org/drawingml/2006/main">
              <a:rPr lang="l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③ </a:t>
            </a:r>
            <a:r xmlns:a="http://schemas.openxmlformats.org/drawingml/2006/main">
              <a:rPr lang="lo" altLang="ko-KR" sz="2800">
                <a:solidFill>
                  <a:srgbClr val="ff0000"/>
                </a:solidFill>
              </a:rPr>
              <a:t>ລາວ​ຊື້​ແກະ​ໂຕ​ໃໝ່.</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ເຮົາ​ບອກ​ພວກ​ເຈົ້າ​ວ່າ ໃນ​ທຳ​ມະ​ດາ​ຈະ​ມີ​ຄວາມ​ປິ​ຕິ​ຍິນ​ດີ​ຫລາຍ​ກວ່າ​ຢູ່​ໃນ​ສະ​ຫວັນ​ຕໍ່​ຄົນ​ບາບ​ຜູ້​ໜຶ່ງ​ທີ່​ກັບ​ໃຈ​ຫລາຍ​ກວ່າ​ຄົນ​ຊອບ​ທຳ​ເກົ້າ​ສິບ​ເກົ້າ​ຄົນ​ທີ່​ບໍ່​ຈຳ​ເປັນ​ຕ້ອງ​ກັບ​ໃຈ.</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ລູກາ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70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ເລື່ອງຂອງຊາວສະມາລີທີ່ດີ</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"ໃນສາມຄົນນີ້ເຈົ້າຄິດວ່າຜູ້ໃດເປັນເພື່ອນບ້ານຂອງຜູ້ຊາຍທີ່ຕົກຢູ່ໃນມືຂອງໂຈນ?"</a:t>
            </a:r>
            <a:endParaRPr xmlns:a="http://schemas.openxmlformats.org/drawingml/2006/main" lang="en-US" altLang="ko-KR" sz="3600"/>
          </a:p>
          <a:p>
            <a:pPr xmlns:a="http://schemas.openxmlformats.org/drawingml/2006/main" lvl="0">
              <a:defRPr/>
            </a:pPr>
            <a:r xmlns:a="http://schemas.openxmlformats.org/drawingml/2006/main">
              <a:rPr lang="lo" altLang="ko-KR" sz="3600"/>
              <a:t>ຜູ້ຊ່ຽວຊານດ້ານກົດຫມາຍຕອບວ່າ, "ຜູ້ທີ່ມີຄວາມເມດຕາຕໍ່ພຣະອົງ." ພະ​ເຍຊູ​ບອກ​ລາວ​ວ່າ, “ຈົ່ງ​ໄປ​ເຮັດ​ຄື​ກັນ.”</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ລູກາ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10:</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ໃນຂະນະທີ່ຜູ້ຊາຍຍ່າງຄົນດຽວ, ລາວພົບກັບໂຈນ. ພວກ​ເຂົາ​ໄດ້​ປົດ​ເສື້ອ​ຜ້າ​ຂອງ​ລາວ, ຕີ​ລາວ​ແລະ​ອອກ​ໄປ, ເຮັດ​ໃຫ້​ລາວ​ຕາຍ​ເຄິ່ງ​ໜຶ່ງ.</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ແລ້ວ​ປະໂລຫິດ​ຄົນ​ໜຶ່ງ​ເຫັນ​ລາວ​ຢູ່​ທາງ​ນັ້ນ ລາວ​ຍ່າງ​ຜ່ານ​ອີກ​ຟາກ​ໜຶ່ງ. ຄົນ​ເລວີ​ຄົນ​ໜຶ່ງ​ກໍ​ຄື​ກັນ.</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ຢູ່​ໃນ​ຄອກ​ສັດ​ຂອງ​ເມືອງ​ເບັດເລເຮັມ​ມີ​ນາງ​ມາຣີ, ໂຢເຊັບ, ແລະ​ພຣະ​ບຸດ​ຂອງ​ພຣະ​ເຢ​ຊູ, ຜູ້​ໄດ້​ສະ​ເດັດ​ມາ​ເທິງ​ແຜ່ນ​ດິນ​ໂລກ​ໃນ​ຖາ​ນະ​ເປັນ​ກະ​ສັດ.</a:t>
            </a:r>
            <a:r xmlns:a="http://schemas.openxmlformats.org/drawingml/2006/main">
              <a:rPr lang="l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ອັນ​ທີ​ສາມ, ຊາວ​ສະມາລີ​ຄົນ​ໜຶ່ງ​ໄດ້​ເຫັນ​ລາວ. ຊາວ​ສະມາລີ​ເປັນ​ຄົນ​ຢິວ​ບໍ່​ມັກ.</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ແຕ່​ຄົນ​ສະມາລີ​ໄດ້​ສົງສານ​ລາວ ດັ່ງ​ນັ້ນ​ຈຶ່ງ​ໄດ້​ປິ່ນປົວ​ແລະ​ດູ​ແລ​ລາວ​ໃຫ້​ດີ.</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ພະ​ເຍຊູ​ກ່າວ​ວ່າ: “ປະຊາຊົນ​ຂອງ​ພະເຈົ້າ​ທຸກ​ເວລາ​ຕ້ອງ​ເປັນ​ເພື່ອນ​ບ້ານ​ທີ່​ດີ​ທີ່​ຊ່ວຍ​ຄົນ​ທີ່​ຂັດສົນ.”</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solidFill>
                  <a:schemeClr val="tx1">
                    <a:lumMod val="65000"/>
                    <a:lumOff val="35000"/>
                  </a:schemeClr>
                </a:solidFill>
              </a:rPr>
              <a:t>ປະໂລຫິດ​ແລະ​ຊາວ​ເລວີ​ເບິ່ງ​ຄື​ວ່າ​ຢູ່​ໃກ້​ກັບ​ພະເຈົ້າ ແຕ່​ບໍ່​ໄດ້​ຮັກ​ຜູ້​ອື່ນ.</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ຊາວສະມາລີ, ຢູ່ໃນຫນ້າດິນ, ເບິ່ງຄືວ່າບໍ່ໄດ້ໃກ້ຊິດກັບພຣະເຈົ້າ, ແຕ່ເປັນເພື່ອນບ້ານທີ່ດີທີ່ເຕັມໃຈທີ່ຈະຮັກຄົນອື່ນ.</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ເຮົາ​ກໍ​ຄວນ​ເປັນ​ຜູ້​ຊ່ວຍ​ເພື່ອນ​ບ້ານ​ທີ່​ຂັດ​ສົນ ຖ້າ​ເຮົາ​ໃກ້​ຊິດ​ກັບ​ພະເຈົ້າ.</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t>ພະເຍຊູແມ່ນໃຜ?</a:t>
            </a:r>
            <a:r xmlns:a="http://schemas.openxmlformats.org/drawingml/2006/main">
              <a:rPr lang="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ພຣະເຢຊູແມ່ນ..</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ເຮົາ​ເປັນ​ຜູ້​ຖືກ​ບັງຄັບ​ໃຫ້​ຕາຍ​ຍ້ອນ​ບາບ​ຂອງ​ເຮົາ, ຄື​ກັນ​ກັບ​ຄົນ​ທີ່​ຖືກ​ລັກ.</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lo" altLang="ko-KR" sz="3600">
                <a:solidFill>
                  <a:schemeClr val="tx1">
                    <a:lumMod val="65000"/>
                    <a:lumOff val="35000"/>
                  </a:schemeClr>
                </a:solidFill>
              </a:rPr>
              <a:t>ແຕ່​ພະ​ເຍຊູ​ເປັນ​ຜູ້​ທີ່​ຊ່ວຍ​ເຮົາ​ໃຫ້​ພົ້ນ​ຈາກ​ສະຖານະການ​ອັນ​ຮ້າຍແຮງ​ນີ້.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ປະໂລຫິດ​ແລະ​ຄົນ​ເລວີ​ເຮັດ​ຫຍັງ​ເມື່ອ​ເຫັນ​ຊາຍ​ຄົນ​ໜຶ່ງ​ຖືກ​ລັກ?</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​ເຂົາ​ເຈົ້າ​ອະ​ທິ​ຖານ​ສໍາ​ລັບ​ພຣະ​ອົງ​.</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ປິ່ນປົວບາດແຜຂອງລາວ.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ເຂົາ​ເຈົ້າ​ໄດ້​ພາ​ເຂົາ​ໄປ​ໂຮງ​ຫມໍ​.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ເຂົາ​ເຈົ້າ​ຍ່າງ​ຜ່ານ​ເຂົາ​ໄປ​ອີກ​ຟາກ​ໜຶ່ງ.</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④ </a:t>
            </a:r>
            <a:r xmlns:a="http://schemas.openxmlformats.org/drawingml/2006/main">
              <a:rPr lang="lo" altLang="ko-KR" sz="2800">
                <a:solidFill>
                  <a:srgbClr val="ff0000"/>
                </a:solidFill>
              </a:rPr>
              <a:t>ເຂົາ​ເຈົ້າ​ຍ່າງ​ຜ່ານ​ເຂົາ​ໄປ​ອີກ​ຟາກ​ໜຶ່ງ.</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"ໃນສາມຄົນນີ້ເຈົ້າຄິດວ່າຜູ້ໃດເປັນເພື່ອນບ້ານຂອງຜູ້ຊາຍທີ່ຕົກຢູ່ໃນມືຂອງໂຈນ?"</a:t>
            </a:r>
            <a:endParaRPr xmlns:a="http://schemas.openxmlformats.org/drawingml/2006/main" lang="en-US" altLang="ko-KR" sz="3600"/>
          </a:p>
          <a:p>
            <a:pPr xmlns:a="http://schemas.openxmlformats.org/drawingml/2006/main" lvl="0">
              <a:defRPr/>
            </a:pPr>
            <a:r xmlns:a="http://schemas.openxmlformats.org/drawingml/2006/main">
              <a:rPr lang="lo" altLang="ko-KR" sz="3600"/>
              <a:t>ຜູ້ຊ່ຽວຊານດ້ານກົດຫມາຍຕອບວ່າ, "ຜູ້ທີ່ມີຄວາມເມດຕາຕໍ່ພຣະອົງ." ພະ​ເຍຊູ​ບອກ​ລາວ​ວ່າ, “ຈົ່ງ​ໄປ​ເຮັດ​ຄື​ກັນ.”</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ລູກາ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10:</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71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ນາງມາຣີແລະມາທາ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lo" altLang="ko-KR" sz="4000"/>
              <a:t>ແຕ່ສິ່ງດຽວທີ່ຈໍາເປັນ. ນາງ​ມາຣີ​ໄດ້​ເລືອກ​ເອົາ​ສິ່ງ​ທີ່​ດີ​ກວ່າ, ແລະ​ມັນ​ຈະ​ບໍ່​ຖືກ​ເອົາ​ໄປ​ຈາກ​ນາງ.”</a:t>
            </a:r>
            <a:endParaRPr xmlns:a="http://schemas.openxmlformats.org/drawingml/2006/main" lang="en-US" altLang="ko-KR" sz="4000"/>
          </a:p>
          <a:p>
            <a:pPr xmlns:a="http://schemas.openxmlformats.org/drawingml/2006/main" lvl="0">
              <a:defRPr/>
            </a:pPr>
            <a:r xmlns:a="http://schemas.openxmlformats.org/drawingml/2006/main">
              <a:rPr lang="lo"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lo"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ລູກາ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10:</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ພະ​ເຍຊູ​ຖືກ​ເຊີນ​ໄປ​ເຮືອນ​ຂອງ​ມາລີ​ແລະ​ມາທາ.</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ພວກ​ນາຍ​ໝໍ​ຈາກ​ຕາ​ເວັນ​ອອກ​ໄດ້​ເອົາ​ຄຳ, ທູບ, ແລະ​ຂີ້​ເຖົ່າ​ທີ່​ເຂົາ​ເຈົ້າ​ກຽມ​ໄວ້​ໃຫ້​ພະ​ເຍຊູ. “ຂອບ​ໃຈ​ພະ​ເຍຊູ​ທີ່​ໄດ້​ມາ​ແຜ່ນດິນ​ນີ້!”</a:t>
            </a:r>
            <a:r xmlns:a="http://schemas.openxmlformats.org/drawingml/2006/main">
              <a:rPr lang="l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ໃນ​ຂະນະ​ທີ່​ນາງ​ມາທາ​ກຳລັງ​ເຮັດ​ວຽກ​ຢູ່​ນັ້ນ ມາຣີ​ກໍ​ຟັງ​ພະ​ເຍຊູ​ຢ່າງ​ກະຕືລືລົ້ນ.</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Martha ຄິດວ່າ "ຂ້ອຍບໍ່ສາມາດເຊື່ອ Mary ປ່ອຍໃຫ້ຂ້ອຍເຮັດວຽກຄົນດຽວໃນເວລາທີ່ຂ້ອຍຫຍຸ້ງຫຼາຍ," Martha ຄິດ.</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ໃນ​ທີ່​ສຸດ ນາງ​ມາທາ​ກໍ​ຈົ່ມ​ຕໍ່​ພະ​ເຍຊູ. "ພຣະເຢຊູ, ກະລຸນາປ່ອຍໃຫ້ນາງມາຣີໄປ, ຂ້ອຍມີວຽກຫຼາຍເກີນໄປທີ່ຈະເຮັດຄົນດຽວ."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ພະ​ເຍຊູ​ກ່າວ​ວ່າ “ຢ່າ​ເຮັດ​ຫຼາຍ​ເກີນ​ໄປ ນາງ​ມາຣີ​ມັກ​ຟັງ ດັ່ງ​ນັ້ນ​ນາງ​ຈະ​ຟັງ​ຕໍ່ໆໄປ.”</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solidFill>
                  <a:schemeClr val="tx1">
                    <a:lumMod val="65000"/>
                    <a:lumOff val="35000"/>
                  </a:schemeClr>
                </a:solidFill>
              </a:rPr>
              <a:t>ມາທາ​ຄິດ​ວ່າ​ບໍ່​ຖືກຕ້ອງ​ທີ່​ມາລີ​ຈະ​ຟັງ​ພະ​ເຍຊູ​ເມື່ອ​ເຂົາ​ເຈົ້າ​ມີ​ຫຼາຍ​ສິ່ງ​ທີ່​ຈະ​ເຮັດ.</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ແຕ່​ພະ​ເຍຊູ​ສອນ​ເຂົາ​ເຈົ້າ​ວ່າ​ການ​ຟັງ​ພະ​ເຍຊູ​ມີ​ຄ່າ​ຫຼາຍ​ກວ່າ​ສິ່ງ​ອື່ນໆ.</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ເວລາ​ທີ່​ຈະ​ຟັງ​ແລະ​ຮຽນ​ຄຳພີ​ໄບເບິນ​ເປັນ​ເວລາ​ທີ່​ມີ​ຄ່າ​ທີ່​ສຸດ​ສຳລັບ​ເຮົາ.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ເຮົາ​ບໍ່​ຄວນ​ເສຍ​ເວລາ​ເພື່ອ​ຟັງ​ແລະ​ຮຽນ​ຮູ້​ຈາກ​ຄຳພີ​ໄບເບິນ.</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t>ພະເຍຊູແມ່ນໃຜ?</a:t>
            </a:r>
            <a:r xmlns:a="http://schemas.openxmlformats.org/drawingml/2006/main">
              <a:rPr lang="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ພຣະເຢຊູແມ່ນ..</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ພຣະເຢຊູເປັນຜູ້ທີ່ຮັກຜູ້ທີ່ໄດ້ຍິນພຣະຄໍາຂອງພຣະເຈົ້າ.</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ມາຣີໄດ້ເຮັດຫຍັງໃນຂະນະທີ່ນາງມາທາເຮັດວຽກຫຼາຍ?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ນາງໄດ້ອະທິຖານ.</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ນາງ​ໄດ້​ຟັງ​ຄຳ​ຂອງ​ພະ​ເຍຊູ.</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ນາງນອນ.</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ນາງ​ໄດ້​ຊ່ວຍ​ນາງ Martha ຍາກ.</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② </a:t>
            </a:r>
            <a:r xmlns:a="http://schemas.openxmlformats.org/drawingml/2006/main">
              <a:rPr lang="lo" altLang="ko-KR" sz="2800">
                <a:solidFill>
                  <a:srgbClr val="ff0000"/>
                </a:solidFill>
              </a:rPr>
              <a:t>ນາງ​ໄດ້​ຟັງ​ຄຳ​ຂອງ​ພະ​ເຍຊູ.</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lo" altLang="ko-KR" sz="4000"/>
              <a:t>ແຕ່ສິ່ງດຽວທີ່ຈໍາເປັນ. ນາງ​ມາຣີ​ໄດ້​ເລືອກ​ເອົາ​ສິ່ງ​ທີ່​ດີ​ກວ່າ, ແລະ​ມັນ​ຈະ​ບໍ່​ຖືກ​ເອົາ​ໄປ​ຈາກ​ນາງ.”</a:t>
            </a:r>
            <a:endParaRPr xmlns:a="http://schemas.openxmlformats.org/drawingml/2006/main" lang="en-US" altLang="ko-KR" sz="4000"/>
          </a:p>
          <a:p>
            <a:pPr xmlns:a="http://schemas.openxmlformats.org/drawingml/2006/main" lvl="0">
              <a:defRPr/>
            </a:pPr>
            <a:r xmlns:a="http://schemas.openxmlformats.org/drawingml/2006/main">
              <a:rPr lang="lo"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lo"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ລູກາ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10:</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lo" altLang="ko-KR" sz="2500" dirty="0">
                <a:solidFill>
                  <a:schemeClr val="tx1">
                    <a:lumMod val="65000"/>
                    <a:lumOff val="35000"/>
                  </a:schemeClr>
                </a:solidFill>
              </a:rPr>
              <a:t>ມີ​ຍິງ​ສາວ​ບໍລິສຸດ​ຄົນ​ໜຶ່ງ​ຊື່​ວ່າ​ມາລີ​ຢູ່​ໃນ​ແຂວງ​ຄາລິເລ ປະເທດ​ອິດສະລາແອນ. ນາງ​ໄດ້​ແຕ່ງ​ດອງ​ກັບ​ຊາຍ​ໜຸ່ມ​ຄົນ​ໜຶ່ງ​ຊື່​ໂຢເຊບ.</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chemeClr val="tx1">
                    <a:lumMod val="65000"/>
                    <a:lumOff val="35000"/>
                  </a:schemeClr>
                </a:solidFill>
              </a:rPr>
              <a:t>ພວກ​ນາຍ​ໝໍ​ມາ​ນະມັດສະການ​ພະ​ເຍຊູ​ກະສັດ ເຖິງ​ແມ່ນ​ວ່າ​ຢູ່​ໄກ​ຈາກ​ອິດສະລາແອນ.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ພະເຍຊູເປັນກະສັດທີ່ແທ້ຈິງຂອງຜູ້ຄົນ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ທົ່ວ​ໂລກ.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ພະເຍຊູເປັນກະສັດຂອງຂ້ອຍຄືກັນ.</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ເຮົາ​ຕ້ອງ​ໃຊ້​ຊີວິດ​ໃນ​ການ​ນະມັດສະການ​ແລະ​ເຮັດ​ຕາມ​ພະ​ເຍຊູ​ເຊິ່ງ​ເປັນ​ກະສັດ​ສະເໝີ.</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t>ພະເຍຊູແມ່ນໃຜ?</a:t>
            </a:r>
            <a:r xmlns:a="http://schemas.openxmlformats.org/drawingml/2006/main">
              <a:rPr altLang="en-US" lang="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ພຣະເຢຊູສົມຄວນໄດ້ຮັບການນະມັດສະການຂອງພວກເຮົາ.</a:t>
            </a:r>
            <a:r xmlns:a="http://schemas.openxmlformats.org/drawingml/2006/main">
              <a:rPr altLang="en-US" lang="l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ມື້ນີ້</a:t>
            </a:r>
            <a:r xmlns:a="http://schemas.openxmlformats.org/drawingml/2006/main">
              <a:rPr altLang="en-US" lang="lo" sz="4000">
                <a:solidFill>
                  <a:srgbClr val="ff0000"/>
                </a:solidFill>
              </a:rPr>
              <a:t> </a:t>
            </a:r>
            <a:r xmlns:a="http://schemas.openxmlformats.org/drawingml/2006/main">
              <a:rPr altLang="ko-KR" lang="lo" sz="4000">
                <a:solidFill>
                  <a:srgbClr val="ff0000"/>
                </a:solidFill>
              </a:rPr>
              <a:t>ແບບສອບຖາມ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ຄົນໃດທີ່ພະເຍຊູບໍ່ໄດ້ຮັບເປັນຂອງຂວັນວັນເກີດ?</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ຄໍາ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ທູບ</a:t>
            </a:r>
            <a:r xmlns:a="http://schemas.openxmlformats.org/drawingml/2006/main">
              <a:rPr altLang="en-US" lang="l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myrrh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ຄອມ​ພິວ​ເຕີ</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④ </a:t>
            </a:r>
            <a:r xmlns:a="http://schemas.openxmlformats.org/drawingml/2006/main">
              <a:rPr altLang="ko-KR" lang="lo" sz="2800">
                <a:solidFill>
                  <a:srgbClr val="ff0000"/>
                </a:solidFill>
              </a:rPr>
              <a:t>ຄອມ​ພິວ​ເຕີ</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ມື້ນີ້</a:t>
            </a:r>
            <a:r xmlns:a="http://schemas.openxmlformats.org/drawingml/2006/main">
              <a:rPr altLang="en-US" lang="lo" sz="4000">
                <a:solidFill>
                  <a:srgbClr val="ff0000"/>
                </a:solidFill>
              </a:rPr>
              <a:t> </a:t>
            </a:r>
            <a:r xmlns:a="http://schemas.openxmlformats.org/drawingml/2006/main">
              <a:rPr altLang="ko-KR" lang="lo" sz="4000">
                <a:solidFill>
                  <a:srgbClr val="ff0000"/>
                </a:solidFill>
              </a:rPr>
              <a:t>ຄໍາ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ເມື່ອ​ມາ​ເຖິງ​ເຮືອນ ເຂົາ​ໄດ້​ເຫັນ​ເດັກ​ນ້ອຍ​ກັບ​ມາຣີ​ແມ່​ຂອງ​ຕົນ ແລະ​ໄດ້​ກົ້ມ​ຂາບ​ຂາບ​ໄຫວ້​ພະອົງ. ແລ້ວ​ເຂົາ​ກໍ​ເປີດ​ຊັບ​ສົມບັດ​ຂອງ​ຕົນ ແລະ​ນຳ​ຂອງ​ຂວັນ​ເປັນ​ຄຳ ແລະ​ເຄື່ອງ​ຫອມ ແລະ​ໄມ້​ຫອມ​ຂອງ​ພະອົງ.</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ບໍ່.</a:t>
            </a:r>
            <a:r xmlns:a="http://schemas.openxmlformats.org/drawingml/2006/main">
              <a:rPr lang="lo" altLang="en-US" b="1">
                <a:solidFill>
                  <a:schemeClr val="tx1">
                    <a:lumMod val="50000"/>
                    <a:lumOff val="50000"/>
                  </a:schemeClr>
                </a:solidFill>
              </a:rPr>
              <a:t> </a:t>
            </a:r>
            <a:r xmlns:a="http://schemas.openxmlformats.org/drawingml/2006/main">
              <a:rPr lang="lo" altLang="ko-KR" b="1">
                <a:solidFill>
                  <a:schemeClr val="tx1">
                    <a:lumMod val="50000"/>
                    <a:lumOff val="50000"/>
                  </a:schemeClr>
                </a:solidFill>
              </a:rPr>
              <a:t>48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ເດັກນ້ອຍພຣະເຢຊູໄດ້ຫນີໄປປະເທດເອຢິບ</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ເມື່ອ​ເຂົາ​ເຈົ້າ​ໄປ​ແລ້ວ, ທູດ​ສະຫວັນ​ອົງ​ໜຶ່ງ​ຂອງ​ພຣະ​ຜູ້​ເປັນ​ເຈົ້າ​ໄດ້​ມາ​ປະກົດ​ຕໍ່​ໂຢເຊັບ​ໃນ​ຄວາມ​ຝັນ. ລາວ​ເວົ້າ​ວ່າ, “ຈົ່ງ​ລຸກ​ຂຶ້ນ​ເອົາ​ລູກ​ກັບ​ແມ່​ໜີ​ໄປ​ປະເທດ​ເອຢິບ ຈົ່ງ​ຢູ່​ທີ່​ນັ້ນ​ຈົນ​ກວ່າ​ເຮົາ​ຈະ​ບອກ​ເຈົ້າ ເພາະ​ເຮໂຣດ​ຈະ​ຊອກ​ຫາ​ລູກ​ເພື່ອ​ຈະ​ຂ້າ​ລາວ.”</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ເຫໂລດ ກະສັດ​ແຫ່ງ​ຊາດ​ອິດສະລາແອນ​ໄດ້​ຍິນ​ຂ່າວ​ເລື່ອງ​ການ​ເກີດ​ຂອງ​ພະ​ເຍຊູ​ຜ່ານ​ທາງ​ພວກ​ Magi ວາງແຜນ​ຂ້າ​ພະ​ເຍຊູ.</a:t>
            </a:r>
            <a:r xmlns:a="http://schemas.openxmlformats.org/drawingml/2006/main">
              <a:rPr lang="l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ຢ່າງໃດກໍຕາມ, ພຣະເຈົ້າ, ຜູ້ທີ່ຮູ້ທັງຫມົດຂອງການສົມຮູ້ຮ່ວມຄິດຂອງ Herod, ກ່າວໃນຄວາມຝັນວ່າ Magi ຄວນໄປຈາກ Herod.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ນອກ​ຈາກ​ນັ້ນ ໂຢເຊບ​ຜົວ​ຂອງ​ນາງ​ມາຣີ​ກໍ​ໄດ້​ຍິນ​ທູດ​ສະຫວັນ​ກ່າວ​ໃນ​ຄວາມ​ຝັນ​ວ່າ: “ຈົ່ງ​ໜີ​ໄປ​ປະເທດ​ເອຢິບ. ເຮໂຣດ​ຈະ​ຂ້າ​ພະ​ເຍຊູ.”</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lo" sz="2800">
                <a:solidFill>
                  <a:schemeClr val="tx1">
                    <a:lumMod val="65000"/>
                    <a:lumOff val="35000"/>
                  </a:schemeClr>
                </a:solidFill>
              </a:rPr>
              <a:t>ເມື່ອ​ໄດ້​ຍິນ​ດັ່ງນັ້ນ ໂຢເຊບ​ຈຶ່ງ​ພາ​ນາງ​ມາຣີ​ແລະ​ພຣະ​ບຸດ​ຂອງ​ພຣະເຢຊູເຈົ້າ​ໜີ​ຈາກ​ເຮໂຣດ​ໄປ​ປະເທດ​ເອຢິບ.</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lo" sz="2800">
                <a:solidFill>
                  <a:schemeClr val="tx1">
                    <a:lumMod val="65000"/>
                    <a:lumOff val="35000"/>
                  </a:schemeClr>
                </a:solidFill>
              </a:rPr>
              <a:t>ມື້ຫນຶ່ງທູດສະຫວັນປາກົດຕົວຕໍ່ນາງມາລີ. “ສະ​ບາຍ​ດີ, ທ່ານ​ຜູ້​ທີ່​ເປັນ​ທີ່​ນິ​ຍົມ​ຫຼາຍ! ພຣະຜູ້ເປັນເຈົ້າຢູ່ກັບເຈົ້າ.”</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ໃນ​ຂະນະ​ດຽວ​ກັນ ເຮໂຣດ​ທີ່​ຮູ້​ວ່າ​ລາວ​ຖືກ​ພວກ​ Magi ຫຼອກ​ລວງ​ໄດ້​ອອກ​ຄຳ​ສັ່ງ​ອັນ​ຮ້າຍ​ແຮງ​ໃຫ້​ຂ້າ​ເດັກ​ນ້ອຍ​ຂອງ​ເມືອງ​ເບັດເລເຮັມ​ທັງ​ໝົດ. ພະ​ເຍຊູ​ຕ້ອງ​ຢູ່​ໃນ​ປະເທດ​ເອຢິບ​ຈົນ​ກວ່າ​ເຮໂຣດ​ຕາຍ.</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chemeClr val="tx1">
                    <a:lumMod val="65000"/>
                    <a:lumOff val="35000"/>
                  </a:schemeClr>
                </a:solidFill>
              </a:rPr>
              <a:t>ພວກ​ລ້ຽງ​ແກະ​ແລະ​ພວກ​ຜີ​ປີສາດ​ໄດ້​ຮັບ​ຮູ້​ວ່າ​ພະ​ເຍຊູ​ແມ່ນ​ໃຜ.</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ແນວໃດກໍຕາມ ກະສັດເຫໂລດບໍ່ຮູ້ຈັກພະເຍຊູ. ຍິ່ງ​ໄປ​ກວ່າ​ນັ້ນ ຍ້ອນ​ຄວາມ​ໂລບ​ຂອງ​ລາວ ລາວ​ຈຶ່ງ​ເຮັດ​ບາບ​ທີ່​ໂຫດ​ຮ້າຍ​ເພື່ອ​ພະຍາຍາມ​ຂ້າ​ພະ​ເຍຊູ.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ມີ​ຫຼາຍ​ຄົນ​ໃນ​ໂລກ​ທີ່​ບໍ່​ຍອມ​ຟັງ​ເລື່ອງ​ພະ​ເຍຊູ.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ມັນເປັນບາບທີ່ຮ້າຍແຮງຫຼາຍ.</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t>ພະເຍຊູແມ່ນໃຜ?</a:t>
            </a:r>
            <a:r xmlns:a="http://schemas.openxmlformats.org/drawingml/2006/main">
              <a:rPr altLang="en-US" lang="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ພະ​ເຍຊູ​ເປັນ​ຜູ້​ທີ່​ບໍ່​ອາດ​ກ້າ​ຢຸດ​ດ້ວຍ​ພະລັງ​ຂອງ​ມະນຸດ.</a:t>
            </a:r>
            <a:r xmlns:a="http://schemas.openxmlformats.org/drawingml/2006/main">
              <a:rPr altLang="en-US" lang="l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ພະ​ເຍຊູ​ໜີ​ຈາກ​ເຮໂຣດ​ໄປ​ໃສ?</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ປະເທດເອຢິບ</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ອາເມລິກາ</a:t>
            </a:r>
            <a:r xmlns:a="http://schemas.openxmlformats.org/drawingml/2006/main">
              <a:rPr altLang="en-US" lang="l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ເກົາຫຼີ</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① </a:t>
            </a:r>
            <a:r xmlns:a="http://schemas.openxmlformats.org/drawingml/2006/main">
              <a:rPr altLang="ko-KR" lang="lo" sz="2800">
                <a:solidFill>
                  <a:srgbClr val="ff0000"/>
                </a:solidFill>
              </a:rPr>
              <a:t>ປະເທດເອຢິບ</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ເມື່ອ​ເຂົາ​ເຈົ້າ​ໄປ​ແລ້ວ, ທູດ​ສະຫວັນ​ອົງ​ໜຶ່ງ​ຂອງ​ພຣະ​ຜູ້​ເປັນ​ເຈົ້າ​ໄດ້​ມາ​ປະກົດ​ຕໍ່​ໂຢເຊັບ​ໃນ​ຄວາມ​ຝັນ. ລາວ​ເວົ້າ​ວ່າ, “ຈົ່ງ​ລຸກ​ຂຶ້ນ​ເອົາ​ລູກ​ກັບ​ແມ່​ໜີ​ໄປ​ປະເທດ​ເອຢິບ ຈົ່ງ​ຢູ່​ທີ່​ນັ້ນ​ຈົນ​ກວ່າ​ເຮົາ​ຈະ​ບອກ​ເຈົ້າ ເພາະ​ເຮໂຣດ​ຈະ​ຊອກ​ຫາ​ລູກ​ເພື່ອ​ຈະ​ຂ້າ​ລາວ.”</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49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ເດັກຊາຍພຣະເຢຊູຢູ່ທີ່ພຣະວິຫານ</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"ເປັນຫຍັງເຈົ້າຊອກຫາຂ້ອຍ?" ເຂົາ​ຖາມ​ວ່າ. "ເຈົ້າບໍ່ຮູ້ວ່າຂ້ອຍຕ້ອງຢູ່ໃນເຮືອນຂອງພໍ່ຂອງຂ້ອຍບໍ?"</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ລູກາ</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ໃນ​ເທດສະການ​ປັດສະຄາ ເມື່ອ​ພະ​ເຍຊູ​ມີ​ອາຍຸ​ໄດ້ 12 ປີ ພະອົງ​ກັບ​ພໍ່​ແມ່​ໄດ້​ມາ​ທີ່​ວິຫານ​ໃນ​ເມືອງ​ເຢຣຶຊາເລມ.</a:t>
            </a:r>
            <a:r xmlns:a="http://schemas.openxmlformats.org/drawingml/2006/main">
              <a:rPr lang="l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ໃນ​ທາງ​ກັບ​ບ້ານ​ຈາກ​ວິຫານ​ໃນ​ເມືອງ​ເຢຣຶຊາເລມ ໂຢເຊບ​ແລະ​ມາລີ​ບໍ່​ພົບ​ພະ​ເຍຊູ.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ໂຢເຊບ​ແລະ​ມາລີ​ກັບ​ໄປ​ທີ່​ວິຫານ​ໃນ​ເມືອງ​ເຢຣຶຊາເລມ​ເພື່ອ​ພົບ​ພະ​ເຍຊູ.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lo" altLang="ko-KR" sz="2800" dirty="0">
                <a:solidFill>
                  <a:schemeClr val="tx1">
                    <a:lumMod val="65000"/>
                    <a:lumOff val="35000"/>
                  </a:schemeClr>
                </a:solidFill>
              </a:rPr>
              <a:t>“ນາງ​ມາຣີ, ເຈົ້າ​ຈະ​ເກີດ​ລູກ​ຊາຍ​ຄົນ​ໜຶ່ງ ແລະ​ເຈົ້າ​ຈະ​ຕັ້ງ​ຊື່​ໃຫ້​ລາວ​ວ່າ ເຢຊູ.” ນາງຢ້ານຂ່າວນີ້.</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“ເຈົ້າບໍ່ຮູ້ບໍວ່າຂ້ອຍຢູ່ໃນເຮືອນພໍ່ຂອງຂ້ອຍ?” ພະເຍຊູກຳລັງສົນທະນາກັບບັນດາຄູສອນຄຳພີໄບເບິນຢູ່ໃນວິຫານ ເຂົາເຈົ້າປະຫລາດໃຈກັບສະຕິປັນຍາຂອງພະເຍຊູ.</a:t>
            </a:r>
            <a:r xmlns:a="http://schemas.openxmlformats.org/drawingml/2006/main">
              <a:rPr lang="l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lo" sz="2800">
                <a:solidFill>
                  <a:schemeClr val="tx1">
                    <a:lumMod val="65000"/>
                    <a:lumOff val="35000"/>
                  </a:schemeClr>
                </a:solidFill>
              </a:rPr>
              <a:t>ຕັ້ງ​ແຕ່​ນັ້ນ​ມາ ເດັກ​ຊາຍ​ທີ່​ພະ​ເຍຊູ​ມີ​ຄວາມ​ຮັກ​ຕໍ່​ພະເຈົ້າ​ແລະ​ຜູ້​ຄົນ​ຫຼາຍ​ຂຶ້ນ ເມື່ອ​ສະຕິ​ປັນຍາ​ແລະ​ຄວາມ​ສູງ​ຂອງ​ພະອົງ​ເພີ່ມ​ຂຶ້ນ.</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chemeClr val="tx1">
                    <a:lumMod val="65000"/>
                    <a:lumOff val="35000"/>
                  </a:schemeClr>
                </a:solidFill>
              </a:rPr>
              <a:t>ເດັກ​ຊາຍ​ທີ່​ພະ​ເຍຊູ​ຮູ້​ແຕ່​ຕອນ​ຍັງ​ນ້ອຍ​ວ່າ​ພະອົງ​ເປັນ​ລູກ​ຂອງ​ພະເຈົ້າ. ແລະ ຕຽມ​ພ້ອມ​ດ້ວຍ​ຄວາມ​ຈິງ​ໃຈ​ສຳລັບ​ຊີວິດ​ໃນ​ຖານະ​ເປັນ​ພຣະຜູ້​ຊ່ອຍ​ໃຫ້​ລອດ.</a:t>
            </a:r>
            <a:r xmlns:a="http://schemas.openxmlformats.org/drawingml/2006/main">
              <a:rPr altLang="en-US" lang="l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ເຖິງແມ່ນວ່າພວກເຮົາຍັງອ່ອນ,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ພວກເຮົາຕ້ອງຈື່ຢ່າງຈະແຈ້ງວ່າພວກເຮົາເປັນລູກຂອງພຣະເຈົ້າ.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ດັ່ງ​ນັ້ນ ເຮົາ​ຕ້ອງ​ສະແດງ​ໃຫ້​ພະເຈົ້າ​ແລະ​ຜູ້​ຄົນ​ເຫັນ​ວ່າ​ເຮົາ​ມີ​ຊີວິດ​ເປັນ​ລູກ​ຂອງ​ພະເຈົ້າ.</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rgbClr val="ff0000"/>
                </a:solidFill>
              </a:rPr>
              <a:t>ພະເຍຊູແມ່ນໃຜ?</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ພະ​ເຍຊູ​ເປັນ​ລູກ​ຂອງ​ພະເຈົ້າ ແຕ່​ພະອົງ​ວາງ​ແບບ​ຢ່າງ​ຂອງ​ຄວາມ​ຖ່ອມ​ແລະ​ການ​ເຊື່ອ​ຟັງ​ພໍ່​ແມ່​ທີ່​ເປັນ​ເນື້ອ​ໜັງ.</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ພະ​ເຍຊູ​ສູນ​ເສຍ​ໄປ​ໃສ?</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ໃນ</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ໄດ້</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ຫ້ອງນ້ຳ</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​ໃນ​ວັງ</a:t>
            </a:r>
            <a:r xmlns:a="http://schemas.openxmlformats.org/drawingml/2006/main">
              <a:rPr altLang="en-US" lang="l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ໃນ</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ໄດ້</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ວັດ</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​ໃນ​ເຮືອນ</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③ </a:t>
            </a:r>
            <a:r xmlns:a="http://schemas.openxmlformats.org/drawingml/2006/main">
              <a:rPr altLang="ko-KR" lang="lo" sz="2800">
                <a:solidFill>
                  <a:srgbClr val="ff0000"/>
                </a:solidFill>
              </a:rPr>
              <a:t>​ໃນ​ພຣະ​ວິ​ຫານ</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"ເປັນຫຍັງເຈົ້າຊອກຫາຂ້ອຍ?" ເຂົາ​ຖາມ​ວ່າ. "ເຈົ້າບໍ່ຮູ້ວ່າຂ້ອຍຕ້ອງຢູ່ໃນເຮືອນຂອງພໍ່ຂອງຂ້ອຍບໍ?"</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ລູກາ</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50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ບັບຕິສະມາຂອງພຣະເຢຊູ</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"ສຽງຂອງຜູ້ທີ່ຮ້ອງຢູ່ໃນທະເລຊາຍ, 'ກະກຽມທາງສໍາລັບພຣະຜູ້ເປັນເຈົ້າ, ເຮັດໃຫ້ເສັ້ນທາງຊື່ສໍາລັບພຣະອົງ.'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o" sz="3600">
                <a:solidFill>
                  <a:schemeClr val="tx1">
                    <a:lumMod val="65000"/>
                    <a:lumOff val="35000"/>
                  </a:schemeClr>
                </a:solidFill>
              </a:rPr>
              <a:t>4. ແລະ ດັ່ງ ນັ້ນ ໂຢ ຮັນ ໄດ້ ມາ, ໃຫ້ ບັບ ຕິ ສະ ມາ ໃນ ພາກ ພື້ນ ທະ ເລ ຊາຍ ແລະ ສັ່ງ ສອນ ບັບ ຕິ ສະ ມາ ຂອງ ການ ກັບ ໃຈ ສໍາ ລັບ ການ ໃຫ້ ອະ ໄພ ບາບ.</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ມາກ</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ເມື່ອ​ພະ​ເຍຊູ​ມີ​ອາຍຸ​ສາມ​ສິບ​ປີ ມີ​ຊາຍ​ແປກ​ໜ້າ​ຄົນ​ໜຶ່ງ​ປາກົດ​ຕົວ​ຢູ່​ໃນ​ຖິ່ນ​ແຫ້ງແລ້ງ​ກັນດານ​ນຸ່ງ​ເຄື່ອງ​ອູດ ແລະ​ກິນ​ຫຍ້າ​ແລະ​ນໍ້າເຜິ້ງ​ປ່າ.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ຊື່​ຂອງ​ພຣະ​ອົງ​ແມ່ນ John the Baptist. ພຣະອົງໄດ້ຮຽກຮ້ອງໃຫ້ຜູ້ຄົນກັບໃຈ ແລະ ຮັບບັບຕິສະມາ ເພາະພຣະຜູ້ຊ່ອຍໃຫ້ລອດຈະສະເດັດມາ.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lo" altLang="ko-KR" sz="2800" dirty="0">
                <a:solidFill>
                  <a:schemeClr val="tx1">
                    <a:lumMod val="65000"/>
                    <a:lumOff val="35000"/>
                  </a:schemeClr>
                </a:solidFill>
              </a:rPr>
              <a:t>ແຕ່, ນາງເຊື່ອຟັງຂ່າວສານຂອງພຣະເຈົ້າ. “ເຮົາ​ເປັນ​ຜູ້​ຮັບ​ໃຊ້​ຂອງ​ພຣະ​ຜູ້​ເປັນ​ເຈົ້າ. ຂໍ​ໃຫ້​ມັນ​ເປັນ​ກັບ​ຂ້າ​ພະ​ເຈົ້າ​ດັ່ງ​ທີ່​ທ່ານ​ໄດ້​ກ່າວ​.”</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'ຂ້ອຍມານີ້ເພື່ອກຽມຄົນທີ່ມາຕາມຂ້ອຍ!'</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o" altLang="ko-KR" sz="2800">
                <a:solidFill>
                  <a:schemeClr val="tx1">
                    <a:lumMod val="65000"/>
                    <a:lumOff val="35000"/>
                  </a:schemeClr>
                </a:solidFill>
              </a:rPr>
              <a:t>ໂຢຮັນບັບຕິສະໂຕກໍາລັງກະກຽມວິທີການຂອງພຣະເຢຊູ.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ພຣະ​ເຢ​ຊູ​ຍັງ​ໄດ້​ມາ​ເພື່ອ​ຮັບ​ບັບ​ຕິ​ສະ​ມາ​ໂດຍ​ໂຢ​ຮັນ​ບັບ​ຕິ​ສະ​.</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o" altLang="ko-KR" sz="2800">
                <a:solidFill>
                  <a:schemeClr val="tx1">
                    <a:lumMod val="65000"/>
                    <a:lumOff val="35000"/>
                  </a:schemeClr>
                </a:solidFill>
              </a:rPr>
              <a:t>“ເບິ່ງ! ລູກແກະຂອງພຣະເຈົ້າ, ຜູ້ທີ່ເອົາບາບຂອງໂລກອອກໄປ!” ໂຢຮັນບັບຕິສະໂຕໄດ້ແນະນຳພະເຍຊູດັງໆ.</a:t>
            </a:r>
            <a:r xmlns:a="http://schemas.openxmlformats.org/drawingml/2006/main">
              <a:rPr lang="l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ໃນເວລາທີ່ພຣະເຢຊູໄດ້ຮັບບັບຕິສະມາໂດຍ John, ມີສຸລະສຽງມາຈາກສະຫວັນໂດຍມີພຣະວິນຍານບໍລິສຸດລົງມາເທິງພຣະອົງຄືນົກເຂົາ: “ພຣະອົງເປັນພຣະບຸດຂອງພຣະອົງ, ຜູ້ທີ່ຂ້າພະເຈົ້າຮັກ; ກັບເຈົ້າຂ້ອຍດີໃຈດີ.”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chemeClr val="tx1">
                    <a:lumMod val="65000"/>
                    <a:lumOff val="35000"/>
                  </a:schemeClr>
                </a:solidFill>
              </a:rPr>
              <a:t>ໂຢຮັນບັບຕິສະໂຕບໍ່ໄດ້ຍົກຕົນເອງ.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ລາວ​ໄດ້​ອຸທິດ​ຊີວິດ​ເພື່ອ​ແນະນຳ​ພະ​ເຍຊູ​ຢ່າງ​ເຕັມທີ.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ຂ້ອຍຢູ່ເພື່ອໃຜ?</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ຄື​ກັບ​ໂຢຮັນ​ບັບຕິສະໂຕ, ເຮົາ​ຄວນ​ດຳລົງ​ຊີວິດ​ທີ່​ຍົກ​ສູງ​ຕົວ​ຂຶ້ນ​ແລະ​ແນະນຳ​ພຣະ​ເຢຊູ ແທນ​ທີ່​ຈະ​ອວດ​ອວດ​ແລະ​ຍົກ​ຕົວ​ເຮົາ.</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t>ພະເຍຊູແມ່ນໃຜ?</a:t>
            </a:r>
            <a:r xmlns:a="http://schemas.openxmlformats.org/drawingml/2006/main">
              <a:rPr altLang="en-US" lang="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ພຣະເຢຊູເປັນລູກຊາຍຜູ້ດຽວຂອງພຣະເຈົ້າ.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ເມື່ອພະເຍຊູຮັບບັບເຕມາມາຈາກສະຫວັນແມ່ນຫຍັງ?</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crow</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ພຣະວິນຍານບໍລິສຸດ</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ນົກກະຈອກເທດ</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ນົກກະຈອກ</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② </a:t>
            </a:r>
            <a:r xmlns:a="http://schemas.openxmlformats.org/drawingml/2006/main">
              <a:rPr altLang="ko-KR" lang="lo" sz="2800">
                <a:solidFill>
                  <a:srgbClr val="ff0000"/>
                </a:solidFill>
              </a:rPr>
              <a:t>ພຣະວິນຍານບໍລິສຸດ</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"ສຽງຂອງຜູ້ທີ່ຮ້ອງຢູ່ໃນທະເລຊາຍ, 'ກະກຽມທາງສໍາລັບພຣະຜູ້ເປັນເຈົ້າ, ເຮັດໃຫ້ເສັ້ນທາງຊື່ສໍາລັບພຣະອົງ.'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o" sz="3600">
                <a:solidFill>
                  <a:schemeClr val="tx1">
                    <a:lumMod val="65000"/>
                    <a:lumOff val="35000"/>
                  </a:schemeClr>
                </a:solidFill>
              </a:rPr>
              <a:t>4. ແລະ ດັ່ງ ນັ້ນ ໂຢ ຮັນ ໄດ້ ມາ, ໃຫ້ ບັບ ຕິ ສະ ມາ ໃນ ພາກ ພື້ນ ທະ ເລ ຊາຍ ແລະ ສັ່ງ ສອນ ບັບ ຕິ ສະ ມາ ຂອງ ການ ກັບ ໃຈ ສໍາ ລັບ ການ ໃຫ້ ອະ ໄພ ບາບ.</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ມາກ</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51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ພະເຍຊູຖືກລໍ້ລວງໂດຍຊາຕານ</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ພຣະເຢຊູຊົງກ່າວແກ່ລາວວ່າ, "ຊາຕານເອີຍ ຈົ່ງໜີໄປຈາກເຮົາເຖີດ ເພາະມີຄຳຂຽນໄວ້ວ່າ: 'ຈົ່ງຂາບໄຫວ້ພຣະຢາເວ ພຣະເຈົ້າຂອງເຈົ້າ ແລະຮັບໃຊ້ມັນເທົ່ານັ້ນ."</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ຫຼັງ​ຈາກ​ທີ່​ພະ​ເຍຊູ​ຖື​ສິນ​ອົດ​ອາຫານ​ແລະ​ອະທິດຖານ​ສີ່​ສິບ​ມື້ ຊາຕານ​ກໍ​ປາກົດ​ຕົວ​ແລະ​ລໍ້​ໃຈ​ພະ​ເຍຊູ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lo" altLang="ko-KR" sz="2500" dirty="0">
                <a:solidFill>
                  <a:schemeClr val="tx1">
                    <a:lumMod val="65000"/>
                    <a:lumOff val="35000"/>
                  </a:schemeClr>
                </a:solidFill>
              </a:rPr>
              <a:t>ດັ່ງນັ້ນ, ເຖິງແມ່ນວ່ານາງເປັນເວີຈິນໄອແລນ, ນາງໄດ້ຖືພາ. ເດັກນ້ອຍຜູ້ນີ້ແມ່ນຊື່ພຣະເຢຊູ. ພຣະ​ອົງ​ເປັນ​ພຣະ​ບຸດ​ຂອງ​ພຣະ​ເຈົ້າ ຜູ້​ທີ່​ຈະ​ຊ່ວຍ​ຄົນ​ທັງ​ປວງ​ໃຫ້​ພົ້ນ​ຈາກ​ບາບ​ຂອງ​ເຂົາ​ໃນ​ອະ​ນາ​ຄົດ.</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"ເຈົ້າ​ຫິວ​ບໍ? ເຮັດເຂົ້າຈ້າວໃສ່ກ້ອນຫີນນີ້ກິນ!” ຊາຕານ​ໄດ້​ທົດ​ສອບ​ຄັ້ງ​ທຳ​ອິດ. ແຕ່ພຣະເຢຊູໄດ້ເອົາຊະນະການທົດລອງດ້ວຍພຣະຄໍາຂອງພຣະເຈົ້າ.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“ແລ້ວ​ໂດດ​ອອກ​ຈາກ​ທີ່​ນີ້! ຖ້າເຈົ້າເປັນພຣະບຸດຂອງພຣະເຈົ້າ ເຈົ້າຈະບໍ່ຕາຍ.” ຊາຕານ​ໄດ້​ທົດ​ສອບ​ພະ​ເຍຊູ​ເທື່ອ​ທີ​ສອງ​ຢູ່​ເທິງ​ວິຫານ.</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ໃນ​ເວລາ​ນີ້ ລາວ​ພາ​ພະ​ເຍຊູ​ໄປ​ເທິງ​ພູເຂົາ​ທີ່​ສູງ​ຫຼາຍ ແລະ​ສະແດງ​ໃຫ້​ພະ​ເຍຊູ​ເຫັນ​ອານາຈັກ​ທັງ​ປວງ​ຂອງ​ໂລກ ແລະ​ເວົ້າ​ວ່າ, “ຖ້າ​ເຈົ້າ​ກົ້ມ​ຂາບ​ຕໍ່​ເຮົາ ເຮົາ​ຈະ​ມອບ​ສິ່ງ​ທັງໝົດ​ນີ້​ໃຫ້​ເຈົ້າ!” ແຕ່​ພະ​ເຍຊູ​ປະຕິເສດ​ການ​ທົດ​ສອບ​ຄັ້ງ​ທີ​ສາມ​ກັບ​ພະ​ຄຳ​ຂອງ​ພະເຈົ້າ.</a:t>
            </a:r>
            <a:r xmlns:a="http://schemas.openxmlformats.org/drawingml/2006/main">
              <a:rPr lang="l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ໃນ​ທີ່​ສຸດ ພະ​ເຍຊູ​ເອົາ​ຊະນະ​ການ​ລໍ້​ໃຈ​ທັງ​ໝົດ​ຂອງ​ຊາຕານ. ພຣະ​ເຈົ້າ​ພໍ​ໃຈ​ພຣະ​ເຢ​ຊູ​ຜູ້​ທີ່​ໄດ້​ເອົາ​ຊະ​ນະ​ການ​ລໍ້​ລວງ​ທັງ​ຫມົດ.</a:t>
            </a:r>
            <a:r xmlns:a="http://schemas.openxmlformats.org/drawingml/2006/main">
              <a:rPr lang="l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chemeClr val="tx1">
                    <a:lumMod val="65000"/>
                    <a:lumOff val="35000"/>
                  </a:schemeClr>
                </a:solidFill>
              </a:rPr>
              <a:t>ພຣະເຢຊູເປັນພຣະບຸດຂອງພຣະເຈົ້າ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ແຕ່ຄືກັບພວກເຮົາ, ລາວໄດ້ຖືກລໍ້ລວງໂດຍຊາຕານ.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ແຕ່​ດ້ວຍ​ພະ​ຄຳ​ຂອງ​ພະເຈົ້າ ພະ​ເຍຊູ​ເອົາ​ຊະນະ​ການ​ລໍ້​ໃຈ​ຂອງ​ຊາຕານ.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ຊາຕານ​ຍັງ​ລໍ້​ລວງ​ເຮົາ.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ຢ່າງໃດກໍຕາມ, ຄືກັບພຣະເຢຊູ, ພວກເຮົາສາມາດເອົາຊະນະການລໍ້ລວງຂອງຊາຕານດ້ວຍພຣະຄໍາຂອງພຣະເຈົ້າ</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rgbClr val="ff0000"/>
                </a:solidFill>
              </a:rPr>
              <a:t>ພະເຍຊູແມ່ນໃຜ?</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ຣະ​ເຢ​ຊູ​ເປັນ​ຜູ້​ຊ່ວຍ​ຂອງ​ພວກ​ເຮົາ​ທີ່​ຈະ​ເອົາ​ຊະ​ນະ​ການ​ລໍ້​ລວງ​ທີ່​ພວກ​ເຮົາ​ປະ​ເຊີນ​ຫນ້າ​. ແລະ ລາວ​ເປັນ​ຜູ້​ທີ່​ເຂົ້າ​ໃຈ​ການ​ທ້າ​ທາຍ​ທັງ​ໝົດ​ທີ່​ເຮົາ​ພົບ​ແລະ​ຊ່ວຍ​ເຮົາ​ເອົາ​ຊະນະ​ມັນ.</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ຊາຕານ​ໃຫ້​ພະ​ເຍຊູ​ມີ​ການ​ທົດ​ສອບ​ຈັກ​ເທື່ອ?</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ຫນຶ່ງ</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ສອງ</a:t>
            </a:r>
            <a:r xmlns:a="http://schemas.openxmlformats.org/drawingml/2006/main">
              <a:rPr altLang="en-US" lang="lo"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ສາມ</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ສີ່</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③ </a:t>
            </a:r>
            <a:r xmlns:a="http://schemas.openxmlformats.org/drawingml/2006/main">
              <a:rPr altLang="ko-KR" lang="lo" sz="2800">
                <a:solidFill>
                  <a:srgbClr val="ff0000"/>
                </a:solidFill>
              </a:rPr>
              <a:t>ສາມ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ພຣະເຢຊູຊົງກ່າວແກ່ລາວວ່າ, "ຊາຕານເອີຍ ຈົ່ງໜີໄປຈາກເຮົາເຖີດ ເພາະມີຄຳຂຽນໄວ້ວ່າ: 'ຈົ່ງຂາບໄຫວ້ພຣະຢາເວ ພຣະເຈົ້າຂອງເຈົ້າ ແລະຮັບໃຊ້ມັນເທົ່ານັ້ນ."</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52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ນ້ຳ</a:t>
            </a:r>
            <a:r xmlns:a="http://schemas.openxmlformats.org/drawingml/2006/main">
              <a:rPr lang="lo" altLang="en-US" sz="4400"/>
              <a:t> </a:t>
            </a:r>
            <a:r xmlns:a="http://schemas.openxmlformats.org/drawingml/2006/main">
              <a:rPr lang="lo" altLang="ko-KR" sz="4400"/>
              <a:t>ກາຍເປັນເຫຼົ້າແວງ</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ນີ້​ແມ່ນ​ການ​ອັດສະຈັນ​ຄັ້ງ​ທຳ​ອິດ​ທີ່​ພະ​ເຍຊູ​ເຮັດ​ໃນ​ເມືອງ​ການາ​ແຫ່ງ​ຄາລິເລ. ດັ່ງນັ້ນ ພຣະອົງ​ຈຶ່ງ​ເປີດເຜີຍ​ສະຫງ່າຣາສີ​ຂອງ​ພຣະອົງ ແລະ​ພວກ​ສາວົກ​ຂອງ​ພຣະອົງ​ກໍ​ມີ​ຄວາມເຊື່ອ​ໃນ​ພຣະອົງ.</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ຈອນ</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chemeClr val="tx1">
                    <a:lumMod val="65000"/>
                    <a:lumOff val="35000"/>
                  </a:schemeClr>
                </a:solidFill>
              </a:rPr>
              <a:t>Mary ຢ້ານທີ່ຈະມີລູກຊາຍເຖິງແມ່ນວ່ານາງບໍ່ໄດ້ແຕ່ງງານ.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ຢ່າງໃດກໍຕາມ, ນາງໄດ້ຮັບແລະເຊື່ອຟັງພຣະຄໍາຂອງພຣະເຈົ້າໂດຍຄວາມເຊື່ອ.</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ເຮົາ​ອາດ​ຢ້ານ​ເມື່ອ​ເຮົາ​ເຊື່ອ​ແລະ​ເຊື່ອ​ຟັງ​ພະ​ຄຳ​ຂອງ​ພະເຈົ້າ. ແຕ່ຄືກັບການສາລະພາບຂອງ Mary, ພວກເຮົາຕ້ອງຍອມຮັບວ່າ "ຂໍໃຫ້ຂ້ອຍເປັນດັ່ງທີ່ເຈົ້າເວົ້າ."</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ການ​ແຕ່ງ​ງານ​ໄດ້​ຈັດ​ຂຶ້ນ​ຢູ່​ການ​າ​ໃນ​ແຂວງ​ຄາ​ລິ​ເລ. ພະ​ເຍຊູ​ແລະ​ສາວົກ​ຂອງ​ພະອົງ​ຍັງ​ໄດ້​ຮັບ​ເຊີນ​ເຂົ້າ​ຮ່ວມ​ງານ​ແຕ່ງ​ດອງ.</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ແຕ່ມີບັນຫາ. ເຫຼົ້າ​ແວງ​ໝົດ. ຖ້າບໍ່ມີເຫຼົ້າແວງ, ເຈົ້າບໍ່ສາມາດມີງານລ້ຽງໄດ້.</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ພະ​ເຍຊູ​ໃຫ້​ຄົນ​ຮັບໃຊ້​ໃນ​ເຮືອນ​ຖອກ​ນໍ້າ​ໃສ່​ໄຫ. ພວກ​ຂ້າ​ໃຊ້​ໄດ້​ເຮັດ​ຕາມ​ທີ່​ເຂົາ​ເຈົ້າ​ຂໍ.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ຫຼັງຈາກນັ້ນ, ນ້ໍາໃນກະປ໋ອງໄດ້ຖືກເອົາໄປລົດຊາດ. ນ້ຳ​ໃນ​ໄຫ​ໄດ້​ປ່ຽນ​ເປັນ​ເຫຼົ້າ​ແວງ​ທີ່​ມີ​ລົດ​ຊາດ​ຫຼາຍ.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ແຂກໄດ້ຊີມເຫຼົ້າແວງ ແລະ ປະຫລາດໃຈ. ເຂົາ​ເຈົ້າ​ໄດ້​ຮັບ​ເຫຼົ້າ​ອະງຸ່ນ​ທີ່​ແຊບ​ກວ່າ​ຄັ້ງ​ທຳອິດ ແລະ​ຍ້ອນ​ການ​ອັດສະຈັນ​ຂອງ​ພະ​ເຍຊູ​ເຮັດ​ໃຫ້​ງານ​ກິນ​ລ້ຽງ​ອາດ​ຕື່ນ​ເຕັ້ນ​ຫຼາຍ​ຂຶ້ນ.</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chemeClr val="tx1">
                    <a:lumMod val="65000"/>
                    <a:lumOff val="35000"/>
                  </a:schemeClr>
                </a:solidFill>
              </a:rPr>
              <a:t>ໃນເວລາຂອງພຣະເຢຊູ, ເຫຼົ້າແວງ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ແມ່ນ ສິ່ງ ທີ່ ຂາດ ບໍ່ ໄດ້ ຢ່າງ ແທ້ ຈິງ ໃນ ງານ ລ້ຽງ.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ພະ​ເຍຊູ​ເຮັດ​ນໍ້າ​ເປັນ​ເຫຼົ້າ​ອະງຸ່ນ​ແລະ​ຈັດ​ຫາ​ສິ່ງ​ທີ່​ຈຳເປັນ​ສຳລັບ​ງານ​ລ້ຽງ.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ສໍາລັບພວກເຮົາ, ພຣະເຢຊູເປັນຫນຶ່ງທີ່ຂາດບໍ່ໄດ້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ຄືກັບເຫຼົ້າແວງໃນງານລ້ຽງ.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ເຮົາ​ຕ້ອງ​ລະນຶກ​ເຖິງ​ພຣະ​ຄຸນ​ຂອງ​ພຣະ​ເຢ​ຊູ​ຜູ້​ໄດ້​ມອບ​ພຣະ​ອົງ​ໃຫ້​ແກ່​ເຮົາ.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a:t>
            </a:r>
            <a:r xmlns:a="http://schemas.openxmlformats.org/drawingml/2006/main">
              <a:rPr altLang="en-US" lang="lo"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t>WHO</a:t>
            </a:r>
            <a:r xmlns:a="http://schemas.openxmlformats.org/drawingml/2006/main">
              <a:rPr altLang="en-US" lang="lo" sz="3200"/>
              <a:t> </a:t>
            </a:r>
            <a:r xmlns:a="http://schemas.openxmlformats.org/drawingml/2006/main">
              <a:rPr altLang="ko-KR" lang="lo" sz="3200"/>
              <a:t>ແມ່ນ</a:t>
            </a:r>
            <a:r xmlns:a="http://schemas.openxmlformats.org/drawingml/2006/main">
              <a:rPr altLang="en-US" lang="lo" sz="3200"/>
              <a:t> </a:t>
            </a:r>
            <a:r xmlns:a="http://schemas.openxmlformats.org/drawingml/2006/main">
              <a:rPr altLang="ko-KR" lang="lo" sz="3200"/>
              <a:t>ພຣະເຢຊູ?</a:t>
            </a:r>
            <a:r xmlns:a="http://schemas.openxmlformats.org/drawingml/2006/main">
              <a:rPr altLang="en-US" lang="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ພຣະເຢຊູແມ່ນ..</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ພະ​ເຍຊູ​ເປັນ​ຄວາມ​ສຸກ​ຂອງ​ເຮົາ​ຄື​ກັບ​ເຫຼົ້າ​ແວງ​ໃນ​ງານ​ລ້ຽງ.</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ພະ​ເຍຊູ​ປ່ຽນ​ນໍ້າ​ໃຫ້​ເປັນ​ຫຍັງ?</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ນົມ</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ນ້ຳໝາກກ້ຽງ</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ເຂົ້າຈີ່</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ເຫຼົ້າແວງ</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④ </a:t>
            </a:r>
            <a:r xmlns:a="http://schemas.openxmlformats.org/drawingml/2006/main">
              <a:rPr altLang="ko-KR" lang="lo" sz="2800">
                <a:solidFill>
                  <a:srgbClr val="ff0000"/>
                </a:solidFill>
              </a:rPr>
              <a:t>ເຫຼົ້າແວງ</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ນີ້​ແມ່ນ​ການ​ອັດສະຈັນ​ຄັ້ງ​ທຳ​ອິດ​ທີ່​ພະ​ເຍຊູ​ເຮັດ​ໃນ​ເມືອງ​ການາ​ແຫ່ງ​ຄາລິເລ. ດັ່ງນັ້ນ ພຣະອົງ​ຈຶ່ງ​ເປີດເຜີຍ​ສະຫງ່າຣາສີ​ຂອງ​ພຣະອົງ ແລະ​ພວກ​ສາວົກ​ຂອງ​ພຣະອົງ​ກໍ​ມີ​ຄວາມເຊື່ອ​ໃນ​ພຣະອົງ.</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ຈອນ</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53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ນິໂກເດມໄດ້ມາຫາພຣະເຢຊູໃນຕອນກາງຄືນ.</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lo" sz="3200">
                <a:solidFill>
                  <a:srgbClr val="FF0000"/>
                </a:solidFill>
              </a:rPr>
              <a:t>ພະເຍຊູແມ່ນໃຜ?</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lo" sz="3600">
                <a:solidFill>
                  <a:srgbClr val="0070C0"/>
                </a:solidFill>
              </a:rPr>
              <a:t>ພຣະເຢຊູແມ່ນ..</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lo" sz="3600">
                <a:solidFill>
                  <a:schemeClr val="tx1">
                    <a:lumMod val="65000"/>
                    <a:lumOff val="35000"/>
                  </a:schemeClr>
                </a:solidFill>
              </a:rPr>
              <a:t>ພຣະ​ເຢ​ຊູ​ໄດ້​ສະ​ເດັດ​ມາ​ເທິງ​ແຜ່ນ​ດິນ​ໂລກ​ເປັນ​ພຣະ​ຜູ້​ຊ່ວຍ​ໃຫ້​ລອດ​ຂອງ​ພວກ​ເຮົາ.</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ພະ​ເຍຊູ​ຕອບ​ວ່າ, “ເຮົາ​ບອກ​ເຈົ້າ​ຕາມ​ຄວາມ​ຈິງ​ວ່າ​ບໍ່​ມີ​ໃຜ​ເຂົ້າ​ໄປ​ໃນ​ອານາຈັກ​ຂອງ​ພະເຈົ້າ​ໄດ້​ຖ້າ​ລາວ​ເກີດ​ຈາກ​ນໍ້າ​ແລະ​ພະ​ວິນຍານ.</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ຈອນ</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lo" sz="2800">
                <a:solidFill>
                  <a:schemeClr val="tx1">
                    <a:lumMod val="65000"/>
                    <a:lumOff val="35000"/>
                  </a:schemeClr>
                </a:solidFill>
              </a:rPr>
              <a:t>ມີ​ຊາຍ​ຄົນ​ໜຶ່ງ​ຊື່​ວ່າ ນີໂກເດມ ເປັນ​ຄູ​ສອນ​ຂອງ​ຊາວ​ອິດສະລາແອນ.</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ລາວ</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ມາ</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ກັບ</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ພຣະເຢຊູ</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ກັບ</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ຖາມ</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ທີ່</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ກາງຄືນ.</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"ຂ້ອຍຈະເຂົ້າໄປໃນອານາຈັກຂອງພຣະເຈົ້າໄດ້ແນວໃດ?"</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o" altLang="ko-KR" sz="2800">
                <a:solidFill>
                  <a:schemeClr val="tx1">
                    <a:lumMod val="65000"/>
                    <a:lumOff val="35000"/>
                  </a:schemeClr>
                </a:solidFill>
              </a:rPr>
              <a:t>"ຖ້າທ່ານບໍ່ໄດ້ເກີດໃຫມ່, ທ່ານບໍ່ສາມາດເຂົ້າໄປໃນອານາຈັກຂອງພຣະເຈົ້າ." ພະ​ເຍຊູ​ຕອບ.</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ລາວບໍ່ເຂົ້າໃຈວ່າລາວຕ້ອງເກີດໃຫມ່. "ຂ້ອຍກັບໄປຢູ່ໃນທ້ອງແມ່ຂອງຂ້ອຍແລະອອກມາອີກເທື່ອຫນຶ່ງບໍ?"</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lo" altLang="ko-KR" sz="2600">
                <a:solidFill>
                  <a:schemeClr val="tx1">
                    <a:lumMod val="65000"/>
                    <a:lumOff val="35000"/>
                  </a:schemeClr>
                </a:solidFill>
              </a:rPr>
              <a:t>“ວິນຍານ, ບໍ່ແມ່ນຮ່າງກາຍ, ຈະຕ້ອງເກີດໃໝ່. "ມະນຸດສາມາດເກີດໃຫມ່ດ້ວຍນ້ໍາແລະພຣະວິນຍານບໍລິສຸດ." ພະ​ເຍຊູ​ຕອບ</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"ເຈົ້າຕ້ອງເຊື່ອໃນຂ້ອຍແລະໄດ້ຮັບຄວາມລອດ." ພະເຍຊູບອກນິໂກເດມເຖິງຄວາມລັບຂອງການເກີດໃໝ່.</a:t>
            </a:r>
            <a:r xmlns:a="http://schemas.openxmlformats.org/drawingml/2006/main">
              <a:rPr lang="lo"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ມື້ນີ້</a:t>
            </a:r>
            <a:r xmlns:a="http://schemas.openxmlformats.org/drawingml/2006/main">
              <a:rPr altLang="en-US" lang="lo" sz="4000">
                <a:solidFill>
                  <a:srgbClr val="ff0000"/>
                </a:solidFill>
              </a:rPr>
              <a:t> </a:t>
            </a:r>
            <a:r xmlns:a="http://schemas.openxmlformats.org/drawingml/2006/main">
              <a:rPr altLang="ko-KR" lang="lo" sz="4000">
                <a:solidFill>
                  <a:srgbClr val="ff0000"/>
                </a:solidFill>
              </a:rPr>
              <a:t>ບົດຮຽນ</a:t>
            </a:r>
            <a:r xmlns:a="http://schemas.openxmlformats.org/drawingml/2006/main">
              <a:rPr altLang="en-US" lang="l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chemeClr val="tx1">
                    <a:lumMod val="65000"/>
                    <a:lumOff val="35000"/>
                  </a:schemeClr>
                </a:solidFill>
              </a:rPr>
              <a:t>ຖ້າເຈົ້າເຊື່ອໃນພຣະເຢຊູ,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ຈິດ​ວິນ​ຍານ​ຂອງ​ທ່ານ​ຈະ​ເກີດ​ໃຫມ່​.</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ຜູ້ທີ່ເຊື່ອໃນພຣະເຢຊູໄດ້ເກີດອີກເທື່ອຫນຶ່ງແລະທ່ານຈະກາຍເປັນ</a:t>
            </a:r>
            <a:r xmlns:a="http://schemas.openxmlformats.org/drawingml/2006/main">
              <a:rPr altLang="en-US" lang="lo" sz="3200">
                <a:solidFill>
                  <a:schemeClr val="tx1">
                    <a:lumMod val="65000"/>
                    <a:lumOff val="35000"/>
                  </a:schemeClr>
                </a:solidFill>
              </a:rPr>
              <a:t> </a:t>
            </a:r>
            <a:r xmlns:a="http://schemas.openxmlformats.org/drawingml/2006/main">
              <a:rPr altLang="ko-KR" lang="lo" sz="3200">
                <a:solidFill>
                  <a:schemeClr val="tx1">
                    <a:lumMod val="65000"/>
                    <a:lumOff val="35000"/>
                  </a:schemeClr>
                </a:solidFill>
              </a:rPr>
              <a:t>ກຽດຊັງບາບແລະຮັກພຣະເຈົ້າ.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ເຈົ້າເກີດໃໝ່ບໍ?</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ພວກເຮົາເຊື່ອໃນພຣະເຢຊູແລະເກີດໃຫມ່. ດັ່ງນັ້ນ, ພວກເຮົາຕ້ອງຈື່ໄວ້ວ່າພວກເຮົາເປັນຄົນທີ່ແຕກຕ່າງກັນຈາກໂລກ.</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t>ພະເຍຊູແມ່ນໃຜ?</a:t>
            </a:r>
            <a:r xmlns:a="http://schemas.openxmlformats.org/drawingml/2006/main">
              <a:rPr altLang="en-US" lang="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ພຣະເຢຊູແມ່ນ..</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ພຣະເຢຊູ</a:t>
            </a:r>
            <a:r xmlns:a="http://schemas.openxmlformats.org/drawingml/2006/main">
              <a:rPr altLang="en-US" lang="lo" sz="3600">
                <a:solidFill>
                  <a:schemeClr val="tx1">
                    <a:lumMod val="65000"/>
                    <a:lumOff val="35000"/>
                  </a:schemeClr>
                </a:solidFill>
              </a:rPr>
              <a:t> </a:t>
            </a:r>
            <a:r xmlns:a="http://schemas.openxmlformats.org/drawingml/2006/main">
              <a:rPr altLang="ko-KR" lang="lo" sz="3600">
                <a:solidFill>
                  <a:schemeClr val="tx1">
                    <a:lumMod val="65000"/>
                    <a:lumOff val="35000"/>
                  </a:schemeClr>
                </a:solidFill>
              </a:rPr>
              <a:t>ຄື​ຜູ້​ທີ່​ເຮັດ​ໃຫ້​ຜູ້​ທີ່​ເຊື່ອ​ໃນ​ພຣະອົງ​ເປັນ​ຄົນ​ຊອບທຳ ແລະ​ເກີດ​ໃໝ່.</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ອັນ​ໃດ​ເຮັດ​ໃຫ້​ເຮົາ​ເກີດ​ໃໝ່?</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ດ້ວຍ​ນ້ຳ​ແລະ​ພຣະ​ວິນ​ຍານ</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​ດ້ວຍ​ນ​້​ໍາ​ມັນ​ແລະ​ໄຟ</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​ມີ​້​ໍ​າ​ຕາ​ແລະ​ເພງ</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ດ້ວຍ​ການ​ອະ​ທິ​ຖານ​ແລະ​ນະ​ມັດ​ສະ​ການ</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① </a:t>
            </a:r>
            <a:r xmlns:a="http://schemas.openxmlformats.org/drawingml/2006/main">
              <a:rPr altLang="ko-KR" lang="lo" sz="2800">
                <a:solidFill>
                  <a:srgbClr val="ff0000"/>
                </a:solidFill>
              </a:rPr>
              <a:t>ດ້ວຍ​ນ້ຳ​ແລະ​ພຣະ​ວິນ​ຍານ</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ພະ​ເຍຊູ​ຕອບ​ວ່າ, “ເຮົາ​ບອກ​ເຈົ້າ​ຕາມ​ຄວາມ​ຈິງ​ວ່າ​ບໍ່​ມີ​ໃຜ​ເຂົ້າ​ໄປ​ໃນ​ອານາຈັກ​ຂອງ​ພະເຈົ້າ​ໄດ້​ຖ້າ​ລາວ​ເກີດ​ຈາກ​ນໍ້າ​ແລະ​ພະ​ວິນຍານ.</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ຈອນ</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